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6" r:id="rId4"/>
    <p:sldMasterId id="2147483747" r:id="rId5"/>
    <p:sldMasterId id="2147483748" r:id="rId6"/>
    <p:sldMasterId id="214748374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embeddedFontLst>
    <p:embeddedFont>
      <p:font typeface="Roboto Slab"/>
      <p:regular r:id="rId31"/>
      <p:bold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Montserrat"/>
      <p:regular r:id="rId41"/>
      <p:bold r:id="rId42"/>
      <p:italic r:id="rId43"/>
      <p:boldItalic r:id="rId44"/>
    </p:embeddedFont>
    <p:embeddedFont>
      <p:font typeface="Helvetica Neue"/>
      <p:regular r:id="rId45"/>
      <p:bold r:id="rId46"/>
      <p:italic r:id="rId47"/>
      <p:boldItalic r:id="rId48"/>
    </p:embeddedFont>
    <p:embeddedFont>
      <p:font typeface="Helvetica Neue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obotoSlab-regular.fntdata"/><Relationship Id="rId30" Type="http://schemas.openxmlformats.org/officeDocument/2006/relationships/slide" Target="slides/slide22.xml"/><Relationship Id="rId33" Type="http://schemas.openxmlformats.org/officeDocument/2006/relationships/font" Target="fonts/Roboto-regular.fntdata"/><Relationship Id="rId32" Type="http://schemas.openxmlformats.org/officeDocument/2006/relationships/font" Target="fonts/RobotoSlab-bold.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2" Type="http://schemas.openxmlformats.org/officeDocument/2006/relationships/font" Target="fonts/HelveticaNeueLight-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b84757b78_2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5b84757b78_2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b84757b78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5b84757b78_2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b84757b78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5b84757b78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5b84757b78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5b84757b78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b84757b78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5b84757b78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5b84757b78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5b84757b78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b84757b78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15b84757b78_2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b84757b78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5b84757b78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b84757b78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5b84757b78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5b84757b78_7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5b84757b78_7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5b84757b78_7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5b84757b78_7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b84757b78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5b84757b78_2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5b84757b78_7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5b84757b78_7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5b84757b78_7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15b84757b78_7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b84757b78_7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5b84757b78_7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b84757b78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5b84757b78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b84757b78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5b84757b78_2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5b84757b78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5b84757b78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b84757b78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5b84757b78_2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b84757b78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5b84757b78_2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5b84757b78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5b84757b78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b84757b78_1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b84757b78_1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4.jpg"/><Relationship Id="rId5" Type="http://schemas.openxmlformats.org/officeDocument/2006/relationships/image" Target="../media/image9.jpg"/><Relationship Id="rId6"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4.jpg"/><Relationship Id="rId5" Type="http://schemas.openxmlformats.org/officeDocument/2006/relationships/image" Target="../media/image9.jpg"/><Relationship Id="rId6" Type="http://schemas.openxmlformats.org/officeDocument/2006/relationships/image" Target="../media/image2.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1959550" y="3924475"/>
            <a:ext cx="3909000" cy="39366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56" name="Google Shape;56;p14"/>
          <p:cNvSpPr txBox="1"/>
          <p:nvPr>
            <p:ph idx="2" type="title"/>
          </p:nvPr>
        </p:nvSpPr>
        <p:spPr>
          <a:xfrm>
            <a:off x="1959551" y="3284050"/>
            <a:ext cx="85206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57" name="Google Shape;57;p14"/>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2">
            <a:alphaModFix/>
          </a:blip>
          <a:srcRect b="0" l="0" r="0" t="0"/>
          <a:stretch/>
        </p:blipFill>
        <p:spPr>
          <a:xfrm>
            <a:off x="7262625" y="157300"/>
            <a:ext cx="1247700" cy="1247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1" name="Google Shape;61;p15"/>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2" name="Google Shape;62;p15"/>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6">
    <p:spTree>
      <p:nvGrpSpPr>
        <p:cNvPr id="67" name="Shape 67"/>
        <p:cNvGrpSpPr/>
        <p:nvPr/>
      </p:nvGrpSpPr>
      <p:grpSpPr>
        <a:xfrm>
          <a:off x="0" y="0"/>
          <a:ext cx="0" cy="0"/>
          <a:chOff x="0" y="0"/>
          <a:chExt cx="0" cy="0"/>
        </a:xfrm>
      </p:grpSpPr>
      <p:sp>
        <p:nvSpPr>
          <p:cNvPr id="68" name="Google Shape;68;p17"/>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 name="Google Shape;69;p17"/>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 name="Google Shape;70;p17"/>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7">
    <p:spTree>
      <p:nvGrpSpPr>
        <p:cNvPr id="71" name="Shape 71"/>
        <p:cNvGrpSpPr/>
        <p:nvPr/>
      </p:nvGrpSpPr>
      <p:grpSpPr>
        <a:xfrm>
          <a:off x="0" y="0"/>
          <a:ext cx="0" cy="0"/>
          <a:chOff x="0" y="0"/>
          <a:chExt cx="0" cy="0"/>
        </a:xfrm>
      </p:grpSpPr>
      <p:sp>
        <p:nvSpPr>
          <p:cNvPr id="72" name="Google Shape;72;p18"/>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 name="Google Shape;73;p18"/>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4" name="Google Shape;74;p18"/>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5" name="Shape 75"/>
        <p:cNvGrpSpPr/>
        <p:nvPr/>
      </p:nvGrpSpPr>
      <p:grpSpPr>
        <a:xfrm>
          <a:off x="0" y="0"/>
          <a:ext cx="0" cy="0"/>
          <a:chOff x="0" y="0"/>
          <a:chExt cx="0" cy="0"/>
        </a:xfrm>
      </p:grpSpPr>
      <p:sp>
        <p:nvSpPr>
          <p:cNvPr id="76" name="Google Shape;76;p19"/>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19"/>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19"/>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5">
    <p:spTree>
      <p:nvGrpSpPr>
        <p:cNvPr id="79" name="Shape 79"/>
        <p:cNvGrpSpPr/>
        <p:nvPr/>
      </p:nvGrpSpPr>
      <p:grpSpPr>
        <a:xfrm>
          <a:off x="0" y="0"/>
          <a:ext cx="0" cy="0"/>
          <a:chOff x="0" y="0"/>
          <a:chExt cx="0" cy="0"/>
        </a:xfrm>
      </p:grpSpPr>
      <p:sp>
        <p:nvSpPr>
          <p:cNvPr id="80" name="Google Shape;80;p20"/>
          <p:cNvSpPr txBox="1"/>
          <p:nvPr>
            <p:ph type="ctrTitle"/>
          </p:nvPr>
        </p:nvSpPr>
        <p:spPr>
          <a:xfrm>
            <a:off x="311708" y="744575"/>
            <a:ext cx="8520600" cy="20528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1" name="Google Shape;81;p20"/>
          <p:cNvSpPr txBox="1"/>
          <p:nvPr>
            <p:ph idx="1" type="subTitle"/>
          </p:nvPr>
        </p:nvSpPr>
        <p:spPr>
          <a:xfrm>
            <a:off x="311700" y="2834125"/>
            <a:ext cx="8520600" cy="79272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 name="Google Shape;82;p20"/>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21"/>
          <p:cNvSpPr txBox="1"/>
          <p:nvPr>
            <p:ph hasCustomPrompt="1" type="title"/>
          </p:nvPr>
        </p:nvSpPr>
        <p:spPr>
          <a:xfrm>
            <a:off x="311700" y="1106125"/>
            <a:ext cx="8520600" cy="196371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 name="Google Shape;85;p21"/>
          <p:cNvSpPr txBox="1"/>
          <p:nvPr>
            <p:ph idx="1" type="body"/>
          </p:nvPr>
        </p:nvSpPr>
        <p:spPr>
          <a:xfrm>
            <a:off x="311700" y="3152225"/>
            <a:ext cx="8520600" cy="130086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6" name="Google Shape;86;p21"/>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2"/>
          <p:cNvSpPr txBox="1"/>
          <p:nvPr>
            <p:ph type="title"/>
          </p:nvPr>
        </p:nvSpPr>
        <p:spPr>
          <a:xfrm>
            <a:off x="311700" y="2150850"/>
            <a:ext cx="8520600" cy="84186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9" name="Google Shape;89;p22"/>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90" name="Shape 90"/>
        <p:cNvGrpSpPr/>
        <p:nvPr/>
      </p:nvGrpSpPr>
      <p:grpSpPr>
        <a:xfrm>
          <a:off x="0" y="0"/>
          <a:ext cx="0" cy="0"/>
          <a:chOff x="0" y="0"/>
          <a:chExt cx="0" cy="0"/>
        </a:xfrm>
      </p:grpSpPr>
      <p:sp>
        <p:nvSpPr>
          <p:cNvPr id="91" name="Google Shape;91;p23"/>
          <p:cNvSpPr txBox="1"/>
          <p:nvPr>
            <p:ph type="title"/>
          </p:nvPr>
        </p:nvSpPr>
        <p:spPr>
          <a:xfrm>
            <a:off x="349624" y="1318750"/>
            <a:ext cx="54684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23"/>
          <p:cNvSpPr txBox="1"/>
          <p:nvPr>
            <p:ph idx="2" type="title"/>
          </p:nvPr>
        </p:nvSpPr>
        <p:spPr>
          <a:xfrm>
            <a:off x="349624" y="794825"/>
            <a:ext cx="54684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23"/>
          <p:cNvSpPr txBox="1"/>
          <p:nvPr>
            <p:ph idx="1" type="body"/>
          </p:nvPr>
        </p:nvSpPr>
        <p:spPr>
          <a:xfrm>
            <a:off x="359076" y="1895525"/>
            <a:ext cx="5468400" cy="341631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94" name="Google Shape;94;p23"/>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95" name="Shape 95"/>
        <p:cNvGrpSpPr/>
        <p:nvPr/>
      </p:nvGrpSpPr>
      <p:grpSpPr>
        <a:xfrm>
          <a:off x="0" y="0"/>
          <a:ext cx="0" cy="0"/>
          <a:chOff x="0" y="0"/>
          <a:chExt cx="0" cy="0"/>
        </a:xfrm>
      </p:grpSpPr>
      <p:sp>
        <p:nvSpPr>
          <p:cNvPr id="96" name="Google Shape;96;p24"/>
          <p:cNvSpPr txBox="1"/>
          <p:nvPr>
            <p:ph type="title"/>
          </p:nvPr>
        </p:nvSpPr>
        <p:spPr>
          <a:xfrm>
            <a:off x="349625" y="1318750"/>
            <a:ext cx="43407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24"/>
          <p:cNvSpPr txBox="1"/>
          <p:nvPr>
            <p:ph idx="2" type="title"/>
          </p:nvPr>
        </p:nvSpPr>
        <p:spPr>
          <a:xfrm>
            <a:off x="349625" y="794825"/>
            <a:ext cx="43407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4"/>
          <p:cNvSpPr txBox="1"/>
          <p:nvPr>
            <p:ph idx="1" type="body"/>
          </p:nvPr>
        </p:nvSpPr>
        <p:spPr>
          <a:xfrm>
            <a:off x="359075" y="1895525"/>
            <a:ext cx="4217700" cy="341631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99" name="Google Shape;99;p24"/>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100" name="Shape 100"/>
        <p:cNvGrpSpPr/>
        <p:nvPr/>
      </p:nvGrpSpPr>
      <p:grpSpPr>
        <a:xfrm>
          <a:off x="0" y="0"/>
          <a:ext cx="0" cy="0"/>
          <a:chOff x="0" y="0"/>
          <a:chExt cx="0" cy="0"/>
        </a:xfrm>
      </p:grpSpPr>
      <p:sp>
        <p:nvSpPr>
          <p:cNvPr id="101" name="Google Shape;101;p25"/>
          <p:cNvSpPr txBox="1"/>
          <p:nvPr>
            <p:ph type="title"/>
          </p:nvPr>
        </p:nvSpPr>
        <p:spPr>
          <a:xfrm>
            <a:off x="349625" y="1318750"/>
            <a:ext cx="27111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25"/>
          <p:cNvSpPr txBox="1"/>
          <p:nvPr>
            <p:ph idx="2" type="title"/>
          </p:nvPr>
        </p:nvSpPr>
        <p:spPr>
          <a:xfrm>
            <a:off x="349625" y="794825"/>
            <a:ext cx="27111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25"/>
          <p:cNvSpPr txBox="1"/>
          <p:nvPr>
            <p:ph idx="1" type="body"/>
          </p:nvPr>
        </p:nvSpPr>
        <p:spPr>
          <a:xfrm>
            <a:off x="355525" y="1895525"/>
            <a:ext cx="2711100" cy="341631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104" name="Google Shape;104;p25"/>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26"/>
          <p:cNvSpPr txBox="1"/>
          <p:nvPr>
            <p:ph idx="1" type="body"/>
          </p:nvPr>
        </p:nvSpPr>
        <p:spPr>
          <a:xfrm>
            <a:off x="311700" y="1152475"/>
            <a:ext cx="3999900" cy="341631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8" name="Google Shape;108;p26"/>
          <p:cNvSpPr txBox="1"/>
          <p:nvPr>
            <p:ph idx="2" type="body"/>
          </p:nvPr>
        </p:nvSpPr>
        <p:spPr>
          <a:xfrm>
            <a:off x="4832400" y="1152475"/>
            <a:ext cx="3999900" cy="341631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9" name="Google Shape;109;p26"/>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7"/>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113" name="Shape 113"/>
        <p:cNvGrpSpPr/>
        <p:nvPr/>
      </p:nvGrpSpPr>
      <p:grpSpPr>
        <a:xfrm>
          <a:off x="0" y="0"/>
          <a:ext cx="0" cy="0"/>
          <a:chOff x="0" y="0"/>
          <a:chExt cx="0" cy="0"/>
        </a:xfrm>
      </p:grpSpPr>
      <p:sp>
        <p:nvSpPr>
          <p:cNvPr id="114" name="Google Shape;114;p28"/>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15" name="Google Shape;115;p2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16" name="Google Shape;116;p28"/>
          <p:cNvPicPr preferRelativeResize="0"/>
          <p:nvPr/>
        </p:nvPicPr>
        <p:blipFill rotWithShape="1">
          <a:blip r:embed="rId2">
            <a:alphaModFix/>
          </a:blip>
          <a:srcRect b="0" l="17192" r="17185" t="0"/>
          <a:stretch/>
        </p:blipFill>
        <p:spPr>
          <a:xfrm>
            <a:off x="443896" y="1240100"/>
            <a:ext cx="2184300" cy="2219130"/>
          </a:xfrm>
          <a:prstGeom prst="ellipse">
            <a:avLst/>
          </a:prstGeom>
          <a:noFill/>
          <a:ln>
            <a:noFill/>
          </a:ln>
        </p:spPr>
      </p:pic>
      <p:pic>
        <p:nvPicPr>
          <p:cNvPr descr="Image" id="117" name="Google Shape;117;p28"/>
          <p:cNvPicPr preferRelativeResize="0"/>
          <p:nvPr/>
        </p:nvPicPr>
        <p:blipFill rotWithShape="1">
          <a:blip r:embed="rId3">
            <a:alphaModFix/>
          </a:blip>
          <a:srcRect b="0" l="0" r="0" t="0"/>
          <a:stretch/>
        </p:blipFill>
        <p:spPr>
          <a:xfrm>
            <a:off x="6938788" y="-2252575"/>
            <a:ext cx="2586038" cy="2786063"/>
          </a:xfrm>
          <a:prstGeom prst="rect">
            <a:avLst/>
          </a:prstGeom>
          <a:noFill/>
          <a:ln>
            <a:noFill/>
          </a:ln>
        </p:spPr>
      </p:pic>
      <p:pic>
        <p:nvPicPr>
          <p:cNvPr descr="Image" id="118" name="Google Shape;118;p28"/>
          <p:cNvPicPr preferRelativeResize="0"/>
          <p:nvPr/>
        </p:nvPicPr>
        <p:blipFill rotWithShape="1">
          <a:blip r:embed="rId3">
            <a:alphaModFix/>
          </a:blip>
          <a:srcRect b="0" l="0" r="0" t="0"/>
          <a:stretch/>
        </p:blipFill>
        <p:spPr>
          <a:xfrm>
            <a:off x="-1190625" y="3171825"/>
            <a:ext cx="2586038" cy="278606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29"/>
          <p:cNvSpPr txBox="1"/>
          <p:nvPr>
            <p:ph type="title"/>
          </p:nvPr>
        </p:nvSpPr>
        <p:spPr>
          <a:xfrm>
            <a:off x="311700" y="555600"/>
            <a:ext cx="2808000" cy="75573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1" name="Google Shape;121;p29"/>
          <p:cNvSpPr txBox="1"/>
          <p:nvPr>
            <p:ph idx="1" type="body"/>
          </p:nvPr>
        </p:nvSpPr>
        <p:spPr>
          <a:xfrm>
            <a:off x="311700" y="1389600"/>
            <a:ext cx="2808000" cy="317952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2" name="Google Shape;122;p29"/>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23" name="Shape 123"/>
        <p:cNvGrpSpPr/>
        <p:nvPr/>
      </p:nvGrpSpPr>
      <p:grpSpPr>
        <a:xfrm>
          <a:off x="0" y="0"/>
          <a:ext cx="0" cy="0"/>
          <a:chOff x="0" y="0"/>
          <a:chExt cx="0" cy="0"/>
        </a:xfrm>
      </p:grpSpPr>
      <p:sp>
        <p:nvSpPr>
          <p:cNvPr id="124" name="Google Shape;124;p30"/>
          <p:cNvSpPr txBox="1"/>
          <p:nvPr>
            <p:ph type="title"/>
          </p:nvPr>
        </p:nvSpPr>
        <p:spPr>
          <a:xfrm>
            <a:off x="490250" y="450150"/>
            <a:ext cx="6367800" cy="409077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5" name="Google Shape;125;p30"/>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26" name="Shape 126"/>
        <p:cNvGrpSpPr/>
        <p:nvPr/>
      </p:nvGrpSpPr>
      <p:grpSpPr>
        <a:xfrm>
          <a:off x="0" y="0"/>
          <a:ext cx="0" cy="0"/>
          <a:chOff x="0" y="0"/>
          <a:chExt cx="0" cy="0"/>
        </a:xfrm>
      </p:grpSpPr>
      <p:sp>
        <p:nvSpPr>
          <p:cNvPr id="127" name="Google Shape;127;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9" name="Google Shape;129;p31"/>
          <p:cNvSpPr txBox="1"/>
          <p:nvPr>
            <p:ph idx="1" type="subTitle"/>
          </p:nvPr>
        </p:nvSpPr>
        <p:spPr>
          <a:xfrm>
            <a:off x="265500" y="2803075"/>
            <a:ext cx="4045200" cy="123498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0" name="Google Shape;130;p31"/>
          <p:cNvSpPr txBox="1"/>
          <p:nvPr>
            <p:ph idx="2" type="body"/>
          </p:nvPr>
        </p:nvSpPr>
        <p:spPr>
          <a:xfrm>
            <a:off x="4939500" y="724075"/>
            <a:ext cx="3837000" cy="369522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1" name="Google Shape;131;p31"/>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32" name="Shape 132"/>
        <p:cNvGrpSpPr/>
        <p:nvPr/>
      </p:nvGrpSpPr>
      <p:grpSpPr>
        <a:xfrm>
          <a:off x="0" y="0"/>
          <a:ext cx="0" cy="0"/>
          <a:chOff x="0" y="0"/>
          <a:chExt cx="0" cy="0"/>
        </a:xfrm>
      </p:grpSpPr>
      <p:pic>
        <p:nvPicPr>
          <p:cNvPr id="133" name="Google Shape;133;p32"/>
          <p:cNvPicPr preferRelativeResize="0"/>
          <p:nvPr/>
        </p:nvPicPr>
        <p:blipFill rotWithShape="1">
          <a:blip r:embed="rId2">
            <a:alphaModFix/>
          </a:blip>
          <a:srcRect b="0" l="39500" r="0" t="0"/>
          <a:stretch/>
        </p:blipFill>
        <p:spPr>
          <a:xfrm>
            <a:off x="6086475" y="0"/>
            <a:ext cx="4676625" cy="51434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34" name="Shape 134"/>
        <p:cNvGrpSpPr/>
        <p:nvPr/>
      </p:nvGrpSpPr>
      <p:grpSpPr>
        <a:xfrm>
          <a:off x="0" y="0"/>
          <a:ext cx="0" cy="0"/>
          <a:chOff x="0" y="0"/>
          <a:chExt cx="0" cy="0"/>
        </a:xfrm>
      </p:grpSpPr>
      <p:pic>
        <p:nvPicPr>
          <p:cNvPr id="135" name="Google Shape;135;p33"/>
          <p:cNvPicPr preferRelativeResize="0"/>
          <p:nvPr/>
        </p:nvPicPr>
        <p:blipFill rotWithShape="1">
          <a:blip r:embed="rId2">
            <a:alphaModFix/>
          </a:blip>
          <a:srcRect b="0" l="0" r="0" t="0"/>
          <a:stretch/>
        </p:blipFill>
        <p:spPr>
          <a:xfrm>
            <a:off x="1037593" y="1557349"/>
            <a:ext cx="1272510" cy="1293030"/>
          </a:xfrm>
          <a:prstGeom prst="ellipse">
            <a:avLst/>
          </a:prstGeom>
          <a:noFill/>
          <a:ln>
            <a:noFill/>
          </a:ln>
        </p:spPr>
      </p:pic>
      <p:pic>
        <p:nvPicPr>
          <p:cNvPr id="136" name="Google Shape;136;p33"/>
          <p:cNvPicPr preferRelativeResize="0"/>
          <p:nvPr/>
        </p:nvPicPr>
        <p:blipFill rotWithShape="1">
          <a:blip r:embed="rId2">
            <a:alphaModFix/>
          </a:blip>
          <a:srcRect b="0" l="0" r="0" t="0"/>
          <a:stretch/>
        </p:blipFill>
        <p:spPr>
          <a:xfrm>
            <a:off x="3723593" y="1557349"/>
            <a:ext cx="1272510" cy="1293030"/>
          </a:xfrm>
          <a:prstGeom prst="ellipse">
            <a:avLst/>
          </a:prstGeom>
          <a:noFill/>
          <a:ln>
            <a:noFill/>
          </a:ln>
        </p:spPr>
      </p:pic>
      <p:pic>
        <p:nvPicPr>
          <p:cNvPr id="137" name="Google Shape;137;p33"/>
          <p:cNvPicPr preferRelativeResize="0"/>
          <p:nvPr/>
        </p:nvPicPr>
        <p:blipFill rotWithShape="1">
          <a:blip r:embed="rId2">
            <a:alphaModFix/>
          </a:blip>
          <a:srcRect b="0" l="0" r="0" t="0"/>
          <a:stretch/>
        </p:blipFill>
        <p:spPr>
          <a:xfrm>
            <a:off x="6398418" y="1557349"/>
            <a:ext cx="1272510" cy="1293030"/>
          </a:xfrm>
          <a:prstGeom prst="ellipse">
            <a:avLst/>
          </a:prstGeom>
          <a:noFill/>
          <a:ln>
            <a:noFill/>
          </a:ln>
        </p:spPr>
      </p:pic>
      <p:pic>
        <p:nvPicPr>
          <p:cNvPr descr="Image" id="138" name="Google Shape;138;p33"/>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sp>
        <p:nvSpPr>
          <p:cNvPr id="139" name="Google Shape;139;p33"/>
          <p:cNvSpPr txBox="1"/>
          <p:nvPr/>
        </p:nvSpPr>
        <p:spPr>
          <a:xfrm>
            <a:off x="1192720" y="3439103"/>
            <a:ext cx="1386600" cy="35262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140" name="Google Shape;140;p33"/>
          <p:cNvSpPr txBox="1"/>
          <p:nvPr/>
        </p:nvSpPr>
        <p:spPr>
          <a:xfrm>
            <a:off x="1182529" y="2336006"/>
            <a:ext cx="1406700" cy="16686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41" name="Google Shape;141;p33"/>
          <p:cNvSpPr txBox="1"/>
          <p:nvPr/>
        </p:nvSpPr>
        <p:spPr>
          <a:xfrm>
            <a:off x="3868579" y="2336006"/>
            <a:ext cx="1406700" cy="16686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42" name="Google Shape;142;p33"/>
          <p:cNvSpPr txBox="1"/>
          <p:nvPr/>
        </p:nvSpPr>
        <p:spPr>
          <a:xfrm>
            <a:off x="6554629" y="2336006"/>
            <a:ext cx="1406700" cy="16686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43" name="Google Shape;143;p33"/>
          <p:cNvSpPr txBox="1"/>
          <p:nvPr/>
        </p:nvSpPr>
        <p:spPr>
          <a:xfrm>
            <a:off x="3878770" y="3439103"/>
            <a:ext cx="1386600" cy="35262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144" name="Google Shape;144;p33"/>
          <p:cNvSpPr txBox="1"/>
          <p:nvPr/>
        </p:nvSpPr>
        <p:spPr>
          <a:xfrm>
            <a:off x="6564820" y="3439103"/>
            <a:ext cx="1386600" cy="35262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145" name="Google Shape;145;p33"/>
          <p:cNvPicPr preferRelativeResize="0"/>
          <p:nvPr/>
        </p:nvPicPr>
        <p:blipFill rotWithShape="1">
          <a:blip r:embed="rId4">
            <a:alphaModFix/>
          </a:blip>
          <a:srcRect b="0" l="17202" r="17189" t="0"/>
          <a:stretch/>
        </p:blipFill>
        <p:spPr>
          <a:xfrm>
            <a:off x="1037599" y="1557350"/>
            <a:ext cx="1272510" cy="1293030"/>
          </a:xfrm>
          <a:prstGeom prst="ellipse">
            <a:avLst/>
          </a:prstGeom>
          <a:noFill/>
          <a:ln>
            <a:noFill/>
          </a:ln>
        </p:spPr>
      </p:pic>
      <p:pic>
        <p:nvPicPr>
          <p:cNvPr id="146" name="Google Shape;146;p33"/>
          <p:cNvPicPr preferRelativeResize="0"/>
          <p:nvPr/>
        </p:nvPicPr>
        <p:blipFill rotWithShape="1">
          <a:blip r:embed="rId5">
            <a:alphaModFix/>
          </a:blip>
          <a:srcRect b="1340" l="17602" r="17989" t="1331"/>
          <a:stretch/>
        </p:blipFill>
        <p:spPr>
          <a:xfrm>
            <a:off x="3723600" y="1557350"/>
            <a:ext cx="1272510" cy="1293030"/>
          </a:xfrm>
          <a:prstGeom prst="ellipse">
            <a:avLst/>
          </a:prstGeom>
          <a:noFill/>
          <a:ln>
            <a:noFill/>
          </a:ln>
        </p:spPr>
      </p:pic>
      <p:pic>
        <p:nvPicPr>
          <p:cNvPr id="147" name="Google Shape;147;p33"/>
          <p:cNvPicPr preferRelativeResize="0"/>
          <p:nvPr/>
        </p:nvPicPr>
        <p:blipFill rotWithShape="1">
          <a:blip r:embed="rId6">
            <a:alphaModFix/>
          </a:blip>
          <a:srcRect b="16682" l="26005" r="30257" t="16689"/>
          <a:stretch/>
        </p:blipFill>
        <p:spPr>
          <a:xfrm>
            <a:off x="6398425" y="1557350"/>
            <a:ext cx="1272510" cy="1293030"/>
          </a:xfrm>
          <a:prstGeom prst="ellipse">
            <a:avLst/>
          </a:prstGeom>
          <a:noFill/>
          <a:ln>
            <a:noFill/>
          </a:ln>
        </p:spPr>
      </p:pic>
      <p:sp>
        <p:nvSpPr>
          <p:cNvPr id="148" name="Google Shape;148;p33"/>
          <p:cNvSpPr txBox="1"/>
          <p:nvPr/>
        </p:nvSpPr>
        <p:spPr>
          <a:xfrm>
            <a:off x="748325" y="3787484"/>
            <a:ext cx="2275200" cy="102087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149" name="Google Shape;149;p33"/>
          <p:cNvSpPr txBox="1"/>
          <p:nvPr/>
        </p:nvSpPr>
        <p:spPr>
          <a:xfrm>
            <a:off x="3415325" y="3787473"/>
            <a:ext cx="2275200" cy="91017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150" name="Google Shape;150;p33"/>
          <p:cNvSpPr txBox="1"/>
          <p:nvPr/>
        </p:nvSpPr>
        <p:spPr>
          <a:xfrm>
            <a:off x="6158525" y="3787482"/>
            <a:ext cx="2275200" cy="91017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151" name="Google Shape;151;p3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52" name="Shape 152"/>
        <p:cNvGrpSpPr/>
        <p:nvPr/>
      </p:nvGrpSpPr>
      <p:grpSpPr>
        <a:xfrm>
          <a:off x="0" y="0"/>
          <a:ext cx="0" cy="0"/>
          <a:chOff x="0" y="0"/>
          <a:chExt cx="0" cy="0"/>
        </a:xfrm>
      </p:grpSpPr>
      <p:pic>
        <p:nvPicPr>
          <p:cNvPr id="153" name="Google Shape;153;p34"/>
          <p:cNvPicPr preferRelativeResize="0"/>
          <p:nvPr/>
        </p:nvPicPr>
        <p:blipFill rotWithShape="1">
          <a:blip r:embed="rId2">
            <a:alphaModFix/>
          </a:blip>
          <a:srcRect b="0" l="0" r="0" t="0"/>
          <a:stretch/>
        </p:blipFill>
        <p:spPr>
          <a:xfrm>
            <a:off x="0" y="50"/>
            <a:ext cx="6858000" cy="3857625"/>
          </a:xfrm>
          <a:prstGeom prst="rect">
            <a:avLst/>
          </a:prstGeom>
          <a:noFill/>
          <a:ln>
            <a:noFill/>
          </a:ln>
        </p:spPr>
      </p:pic>
      <p:sp>
        <p:nvSpPr>
          <p:cNvPr id="154" name="Google Shape;154;p34"/>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55" name="Google Shape;155;p34"/>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56" name="Google Shape;156;p34"/>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57" name="Shape 157"/>
        <p:cNvGrpSpPr/>
        <p:nvPr/>
      </p:nvGrpSpPr>
      <p:grpSpPr>
        <a:xfrm>
          <a:off x="0" y="0"/>
          <a:ext cx="0" cy="0"/>
          <a:chOff x="0" y="0"/>
          <a:chExt cx="0" cy="0"/>
        </a:xfrm>
      </p:grpSpPr>
      <p:pic>
        <p:nvPicPr>
          <p:cNvPr id="158" name="Google Shape;158;p35"/>
          <p:cNvPicPr preferRelativeResize="0"/>
          <p:nvPr/>
        </p:nvPicPr>
        <p:blipFill rotWithShape="1">
          <a:blip r:embed="rId2">
            <a:alphaModFix/>
          </a:blip>
          <a:srcRect b="0" l="0" r="0" t="0"/>
          <a:stretch/>
        </p:blipFill>
        <p:spPr>
          <a:xfrm>
            <a:off x="0" y="50"/>
            <a:ext cx="6858000" cy="3857625"/>
          </a:xfrm>
          <a:prstGeom prst="rect">
            <a:avLst/>
          </a:prstGeom>
          <a:noFill/>
          <a:ln>
            <a:noFill/>
          </a:ln>
        </p:spPr>
      </p:pic>
      <p:sp>
        <p:nvSpPr>
          <p:cNvPr id="159" name="Google Shape;159;p35"/>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60" name="Google Shape;160;p35"/>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61" name="Google Shape;161;p35"/>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62"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b="0" l="0" r="0" t="0"/>
          <a:stretch/>
        </p:blipFill>
        <p:spPr>
          <a:xfrm>
            <a:off x="0" y="50"/>
            <a:ext cx="6858000" cy="3857625"/>
          </a:xfrm>
          <a:prstGeom prst="rect">
            <a:avLst/>
          </a:prstGeom>
          <a:noFill/>
          <a:ln>
            <a:noFill/>
          </a:ln>
        </p:spPr>
      </p:pic>
      <p:sp>
        <p:nvSpPr>
          <p:cNvPr id="164" name="Google Shape;164;p36"/>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65" name="Google Shape;165;p36"/>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66" name="Google Shape;166;p36"/>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67" name="Shape 167"/>
        <p:cNvGrpSpPr/>
        <p:nvPr/>
      </p:nvGrpSpPr>
      <p:grpSpPr>
        <a:xfrm>
          <a:off x="0" y="0"/>
          <a:ext cx="0" cy="0"/>
          <a:chOff x="0" y="0"/>
          <a:chExt cx="0" cy="0"/>
        </a:xfrm>
      </p:grpSpPr>
      <p:pic>
        <p:nvPicPr>
          <p:cNvPr id="168" name="Google Shape;168;p37"/>
          <p:cNvPicPr preferRelativeResize="0"/>
          <p:nvPr/>
        </p:nvPicPr>
        <p:blipFill rotWithShape="1">
          <a:blip r:embed="rId2">
            <a:alphaModFix/>
          </a:blip>
          <a:srcRect b="0" l="0" r="0" t="0"/>
          <a:stretch/>
        </p:blipFill>
        <p:spPr>
          <a:xfrm>
            <a:off x="0" y="-18950"/>
            <a:ext cx="6858000" cy="3857625"/>
          </a:xfrm>
          <a:prstGeom prst="rect">
            <a:avLst/>
          </a:prstGeom>
          <a:noFill/>
          <a:ln>
            <a:noFill/>
          </a:ln>
        </p:spPr>
      </p:pic>
      <p:sp>
        <p:nvSpPr>
          <p:cNvPr id="169" name="Google Shape;169;p37"/>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70" name="Google Shape;170;p37"/>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71" name="Google Shape;171;p37"/>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72" name="Shape 172"/>
        <p:cNvGrpSpPr/>
        <p:nvPr/>
      </p:nvGrpSpPr>
      <p:grpSpPr>
        <a:xfrm>
          <a:off x="0" y="0"/>
          <a:ext cx="0" cy="0"/>
          <a:chOff x="0" y="0"/>
          <a:chExt cx="0" cy="0"/>
        </a:xfrm>
      </p:grpSpPr>
      <p:pic>
        <p:nvPicPr>
          <p:cNvPr id="173" name="Google Shape;173;p38"/>
          <p:cNvPicPr preferRelativeResize="0"/>
          <p:nvPr/>
        </p:nvPicPr>
        <p:blipFill rotWithShape="1">
          <a:blip r:embed="rId2">
            <a:alphaModFix/>
          </a:blip>
          <a:srcRect b="0" l="0" r="0" t="0"/>
          <a:stretch/>
        </p:blipFill>
        <p:spPr>
          <a:xfrm>
            <a:off x="0" y="-18950"/>
            <a:ext cx="6858000" cy="3857625"/>
          </a:xfrm>
          <a:prstGeom prst="rect">
            <a:avLst/>
          </a:prstGeom>
          <a:noFill/>
          <a:ln>
            <a:noFill/>
          </a:ln>
        </p:spPr>
      </p:pic>
      <p:sp>
        <p:nvSpPr>
          <p:cNvPr id="174" name="Google Shape;174;p38"/>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75" name="Google Shape;175;p38"/>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76" name="Google Shape;176;p38"/>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77" name="Shape 177"/>
        <p:cNvGrpSpPr/>
        <p:nvPr/>
      </p:nvGrpSpPr>
      <p:grpSpPr>
        <a:xfrm>
          <a:off x="0" y="0"/>
          <a:ext cx="0" cy="0"/>
          <a:chOff x="0" y="0"/>
          <a:chExt cx="0" cy="0"/>
        </a:xfrm>
      </p:grpSpPr>
      <p:pic>
        <p:nvPicPr>
          <p:cNvPr id="178" name="Google Shape;178;p39"/>
          <p:cNvPicPr preferRelativeResize="0"/>
          <p:nvPr/>
        </p:nvPicPr>
        <p:blipFill rotWithShape="1">
          <a:blip r:embed="rId2">
            <a:alphaModFix/>
          </a:blip>
          <a:srcRect b="0" l="0" r="0" t="0"/>
          <a:stretch/>
        </p:blipFill>
        <p:spPr>
          <a:xfrm>
            <a:off x="0" y="50"/>
            <a:ext cx="6858000" cy="3857625"/>
          </a:xfrm>
          <a:prstGeom prst="rect">
            <a:avLst/>
          </a:prstGeom>
          <a:noFill/>
          <a:ln>
            <a:noFill/>
          </a:ln>
        </p:spPr>
      </p:pic>
      <p:sp>
        <p:nvSpPr>
          <p:cNvPr id="179" name="Google Shape;179;p39"/>
          <p:cNvSpPr txBox="1"/>
          <p:nvPr>
            <p:ph type="title"/>
          </p:nvPr>
        </p:nvSpPr>
        <p:spPr>
          <a:xfrm>
            <a:off x="2213825" y="2114050"/>
            <a:ext cx="4716300" cy="57267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80" name="Google Shape;180;p39"/>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81" name="Google Shape;181;p39"/>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82" name="Shape 182"/>
        <p:cNvGrpSpPr/>
        <p:nvPr/>
      </p:nvGrpSpPr>
      <p:grpSpPr>
        <a:xfrm>
          <a:off x="0" y="0"/>
          <a:ext cx="0" cy="0"/>
          <a:chOff x="0" y="0"/>
          <a:chExt cx="0" cy="0"/>
        </a:xfrm>
      </p:grpSpPr>
      <p:pic>
        <p:nvPicPr>
          <p:cNvPr id="183" name="Google Shape;183;p40"/>
          <p:cNvPicPr preferRelativeResize="0"/>
          <p:nvPr/>
        </p:nvPicPr>
        <p:blipFill rotWithShape="1">
          <a:blip r:embed="rId2">
            <a:alphaModFix/>
          </a:blip>
          <a:srcRect b="0" l="0" r="0" t="0"/>
          <a:stretch/>
        </p:blipFill>
        <p:spPr>
          <a:xfrm>
            <a:off x="3740200" y="1739950"/>
            <a:ext cx="1247700" cy="1247700"/>
          </a:xfrm>
          <a:prstGeom prst="rect">
            <a:avLst/>
          </a:prstGeom>
          <a:noFill/>
          <a:ln>
            <a:noFill/>
          </a:ln>
        </p:spPr>
      </p:pic>
      <p:pic>
        <p:nvPicPr>
          <p:cNvPr descr="Image" id="184" name="Google Shape;184;p40"/>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85" name="Google Shape;185;p40"/>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86" name="Shape 186"/>
        <p:cNvGrpSpPr/>
        <p:nvPr/>
      </p:nvGrpSpPr>
      <p:grpSpPr>
        <a:xfrm>
          <a:off x="0" y="0"/>
          <a:ext cx="0" cy="0"/>
          <a:chOff x="0" y="0"/>
          <a:chExt cx="0" cy="0"/>
        </a:xfrm>
      </p:grpSpPr>
      <p:pic>
        <p:nvPicPr>
          <p:cNvPr id="187" name="Google Shape;187;p4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88" name="Google Shape;188;p41"/>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189" name="Google Shape;189;p41"/>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90" name="Shape 190"/>
        <p:cNvGrpSpPr/>
        <p:nvPr/>
      </p:nvGrpSpPr>
      <p:grpSpPr>
        <a:xfrm>
          <a:off x="0" y="0"/>
          <a:ext cx="0" cy="0"/>
          <a:chOff x="0" y="0"/>
          <a:chExt cx="0" cy="0"/>
        </a:xfrm>
      </p:grpSpPr>
      <p:pic>
        <p:nvPicPr>
          <p:cNvPr descr="Image" id="191" name="Google Shape;191;p42"/>
          <p:cNvPicPr preferRelativeResize="0"/>
          <p:nvPr/>
        </p:nvPicPr>
        <p:blipFill rotWithShape="1">
          <a:blip r:embed="rId2">
            <a:alphaModFix/>
          </a:blip>
          <a:srcRect b="0" l="0" r="0" t="0"/>
          <a:stretch/>
        </p:blipFill>
        <p:spPr>
          <a:xfrm>
            <a:off x="6948488" y="-2257425"/>
            <a:ext cx="2586038" cy="2786063"/>
          </a:xfrm>
          <a:prstGeom prst="rect">
            <a:avLst/>
          </a:prstGeom>
          <a:noFill/>
          <a:ln>
            <a:noFill/>
          </a:ln>
        </p:spPr>
      </p:pic>
      <p:pic>
        <p:nvPicPr>
          <p:cNvPr descr="Image" id="192" name="Google Shape;192;p42"/>
          <p:cNvPicPr preferRelativeResize="0"/>
          <p:nvPr/>
        </p:nvPicPr>
        <p:blipFill rotWithShape="1">
          <a:blip r:embed="rId2">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93" name="Shape 193"/>
        <p:cNvGrpSpPr/>
        <p:nvPr/>
      </p:nvGrpSpPr>
      <p:grpSpPr>
        <a:xfrm>
          <a:off x="0" y="0"/>
          <a:ext cx="0" cy="0"/>
          <a:chOff x="0" y="0"/>
          <a:chExt cx="0" cy="0"/>
        </a:xfrm>
      </p:grpSpPr>
      <p:pic>
        <p:nvPicPr>
          <p:cNvPr descr="Image" id="194" name="Google Shape;194;p43"/>
          <p:cNvPicPr preferRelativeResize="0"/>
          <p:nvPr/>
        </p:nvPicPr>
        <p:blipFill rotWithShape="1">
          <a:blip r:embed="rId2">
            <a:alphaModFix/>
          </a:blip>
          <a:srcRect b="0" l="0" r="0" t="0"/>
          <a:stretch/>
        </p:blipFill>
        <p:spPr>
          <a:xfrm>
            <a:off x="6948488" y="-2257425"/>
            <a:ext cx="2586038" cy="2786063"/>
          </a:xfrm>
          <a:prstGeom prst="rect">
            <a:avLst/>
          </a:prstGeom>
          <a:noFill/>
          <a:ln>
            <a:noFill/>
          </a:ln>
        </p:spPr>
      </p:pic>
      <p:pic>
        <p:nvPicPr>
          <p:cNvPr descr="Image" id="195" name="Google Shape;195;p43"/>
          <p:cNvPicPr preferRelativeResize="0"/>
          <p:nvPr/>
        </p:nvPicPr>
        <p:blipFill rotWithShape="1">
          <a:blip r:embed="rId2">
            <a:alphaModFix/>
          </a:blip>
          <a:srcRect b="0" l="0" r="0" t="0"/>
          <a:stretch/>
        </p:blipFill>
        <p:spPr>
          <a:xfrm>
            <a:off x="-1195662" y="3531225"/>
            <a:ext cx="2586038" cy="2786063"/>
          </a:xfrm>
          <a:prstGeom prst="rect">
            <a:avLst/>
          </a:prstGeom>
          <a:noFill/>
          <a:ln>
            <a:noFill/>
          </a:ln>
        </p:spPr>
      </p:pic>
      <p:pic>
        <p:nvPicPr>
          <p:cNvPr id="196" name="Google Shape;196;p43"/>
          <p:cNvPicPr preferRelativeResize="0"/>
          <p:nvPr/>
        </p:nvPicPr>
        <p:blipFill rotWithShape="1">
          <a:blip r:embed="rId3">
            <a:alphaModFix/>
          </a:blip>
          <a:srcRect b="0" l="0" r="0" t="0"/>
          <a:stretch/>
        </p:blipFill>
        <p:spPr>
          <a:xfrm>
            <a:off x="756639" y="2608609"/>
            <a:ext cx="199517" cy="176320"/>
          </a:xfrm>
          <a:prstGeom prst="rect">
            <a:avLst/>
          </a:prstGeom>
          <a:noFill/>
          <a:ln>
            <a:noFill/>
          </a:ln>
        </p:spPr>
      </p:pic>
      <p:pic>
        <p:nvPicPr>
          <p:cNvPr descr="Image" id="197" name="Google Shape;197;p43"/>
          <p:cNvPicPr preferRelativeResize="0"/>
          <p:nvPr/>
        </p:nvPicPr>
        <p:blipFill rotWithShape="1">
          <a:blip r:embed="rId2">
            <a:alphaModFix/>
          </a:blip>
          <a:srcRect b="0" l="0" r="0" t="0"/>
          <a:stretch/>
        </p:blipFill>
        <p:spPr>
          <a:xfrm>
            <a:off x="6948488" y="-2257425"/>
            <a:ext cx="2586038" cy="2786063"/>
          </a:xfrm>
          <a:prstGeom prst="rect">
            <a:avLst/>
          </a:prstGeom>
          <a:noFill/>
          <a:ln>
            <a:noFill/>
          </a:ln>
        </p:spPr>
      </p:pic>
      <p:cxnSp>
        <p:nvCxnSpPr>
          <p:cNvPr id="198" name="Google Shape;198;p43"/>
          <p:cNvCxnSpPr/>
          <p:nvPr/>
        </p:nvCxnSpPr>
        <p:spPr>
          <a:xfrm flipH="1" rot="10800000">
            <a:off x="861725" y="-29430"/>
            <a:ext cx="5100" cy="246483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99" name="Shape 199"/>
        <p:cNvGrpSpPr/>
        <p:nvPr/>
      </p:nvGrpSpPr>
      <p:grpSpPr>
        <a:xfrm>
          <a:off x="0" y="0"/>
          <a:ext cx="0" cy="0"/>
          <a:chOff x="0" y="0"/>
          <a:chExt cx="0" cy="0"/>
        </a:xfrm>
      </p:grpSpPr>
      <p:pic>
        <p:nvPicPr>
          <p:cNvPr id="200" name="Google Shape;200;p44"/>
          <p:cNvPicPr preferRelativeResize="0"/>
          <p:nvPr/>
        </p:nvPicPr>
        <p:blipFill rotWithShape="1">
          <a:blip r:embed="rId2">
            <a:alphaModFix/>
          </a:blip>
          <a:srcRect b="0" l="0" r="0" t="0"/>
          <a:stretch/>
        </p:blipFill>
        <p:spPr>
          <a:xfrm>
            <a:off x="4383875" y="1543300"/>
            <a:ext cx="282263" cy="268706"/>
          </a:xfrm>
          <a:prstGeom prst="rect">
            <a:avLst/>
          </a:prstGeom>
          <a:noFill/>
          <a:ln>
            <a:noFill/>
          </a:ln>
        </p:spPr>
      </p:pic>
      <p:pic>
        <p:nvPicPr>
          <p:cNvPr id="201" name="Google Shape;201;p44"/>
          <p:cNvPicPr preferRelativeResize="0"/>
          <p:nvPr/>
        </p:nvPicPr>
        <p:blipFill rotWithShape="1">
          <a:blip r:embed="rId2">
            <a:alphaModFix/>
          </a:blip>
          <a:srcRect b="0" l="0" r="0" t="0"/>
          <a:stretch/>
        </p:blipFill>
        <p:spPr>
          <a:xfrm>
            <a:off x="7278600" y="1543300"/>
            <a:ext cx="282263" cy="268706"/>
          </a:xfrm>
          <a:prstGeom prst="rect">
            <a:avLst/>
          </a:prstGeom>
          <a:noFill/>
          <a:ln>
            <a:noFill/>
          </a:ln>
        </p:spPr>
      </p:pic>
      <p:pic>
        <p:nvPicPr>
          <p:cNvPr id="202" name="Google Shape;202;p44"/>
          <p:cNvPicPr preferRelativeResize="0"/>
          <p:nvPr/>
        </p:nvPicPr>
        <p:blipFill rotWithShape="1">
          <a:blip r:embed="rId2">
            <a:alphaModFix/>
          </a:blip>
          <a:srcRect b="0" l="0" r="0" t="0"/>
          <a:stretch/>
        </p:blipFill>
        <p:spPr>
          <a:xfrm>
            <a:off x="1489150" y="1543300"/>
            <a:ext cx="282263" cy="268706"/>
          </a:xfrm>
          <a:prstGeom prst="rect">
            <a:avLst/>
          </a:prstGeom>
          <a:noFill/>
          <a:ln>
            <a:noFill/>
          </a:ln>
        </p:spPr>
      </p:pic>
      <p:pic>
        <p:nvPicPr>
          <p:cNvPr descr="Image" id="203" name="Google Shape;203;p44"/>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204" name="Shape 204"/>
        <p:cNvGrpSpPr/>
        <p:nvPr/>
      </p:nvGrpSpPr>
      <p:grpSpPr>
        <a:xfrm>
          <a:off x="0" y="0"/>
          <a:ext cx="0" cy="0"/>
          <a:chOff x="0" y="0"/>
          <a:chExt cx="0" cy="0"/>
        </a:xfrm>
      </p:grpSpPr>
      <p:pic>
        <p:nvPicPr>
          <p:cNvPr id="205" name="Google Shape;205;p45"/>
          <p:cNvPicPr preferRelativeResize="0"/>
          <p:nvPr/>
        </p:nvPicPr>
        <p:blipFill rotWithShape="1">
          <a:blip r:embed="rId2">
            <a:alphaModFix/>
          </a:blip>
          <a:srcRect b="0" l="0" r="33466" t="0"/>
          <a:stretch/>
        </p:blipFill>
        <p:spPr>
          <a:xfrm>
            <a:off x="483025" y="1108650"/>
            <a:ext cx="2194560" cy="2194560"/>
          </a:xfrm>
          <a:prstGeom prst="ellipse">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6" name="Shape 206"/>
        <p:cNvGrpSpPr/>
        <p:nvPr/>
      </p:nvGrpSpPr>
      <p:grpSpPr>
        <a:xfrm>
          <a:off x="0" y="0"/>
          <a:ext cx="0" cy="0"/>
          <a:chOff x="0" y="0"/>
          <a:chExt cx="0" cy="0"/>
        </a:xfrm>
      </p:grpSpPr>
      <p:pic>
        <p:nvPicPr>
          <p:cNvPr id="207" name="Google Shape;207;p46"/>
          <p:cNvPicPr preferRelativeResize="0"/>
          <p:nvPr/>
        </p:nvPicPr>
        <p:blipFill rotWithShape="1">
          <a:blip r:embed="rId2">
            <a:alphaModFix/>
          </a:blip>
          <a:srcRect b="0" l="14558" r="0" t="0"/>
          <a:stretch/>
        </p:blipFill>
        <p:spPr>
          <a:xfrm>
            <a:off x="4937925" y="1236400"/>
            <a:ext cx="3689969" cy="28792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208" name="Shape 208"/>
        <p:cNvGrpSpPr/>
        <p:nvPr/>
      </p:nvGrpSpPr>
      <p:grpSpPr>
        <a:xfrm>
          <a:off x="0" y="0"/>
          <a:ext cx="0" cy="0"/>
          <a:chOff x="0" y="0"/>
          <a:chExt cx="0" cy="0"/>
        </a:xfrm>
      </p:grpSpPr>
      <p:pic>
        <p:nvPicPr>
          <p:cNvPr id="209" name="Google Shape;209;p4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210" name="Google Shape;210;p47"/>
          <p:cNvSpPr txBox="1"/>
          <p:nvPr/>
        </p:nvSpPr>
        <p:spPr>
          <a:xfrm>
            <a:off x="338725" y="355400"/>
            <a:ext cx="6003300" cy="4800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211" name="Google Shape;211;p47"/>
          <p:cNvPicPr preferRelativeResize="0"/>
          <p:nvPr/>
        </p:nvPicPr>
        <p:blipFill rotWithShape="1">
          <a:blip r:embed="rId3">
            <a:alphaModFix/>
          </a:blip>
          <a:srcRect b="0" l="0" r="0" t="0"/>
          <a:stretch/>
        </p:blipFill>
        <p:spPr>
          <a:xfrm>
            <a:off x="6948488" y="-2257425"/>
            <a:ext cx="2586038" cy="2786063"/>
          </a:xfrm>
          <a:prstGeom prst="rect">
            <a:avLst/>
          </a:prstGeom>
          <a:noFill/>
          <a:ln>
            <a:noFill/>
          </a:ln>
        </p:spPr>
      </p:pic>
      <p:pic>
        <p:nvPicPr>
          <p:cNvPr descr="Image" id="212" name="Google Shape;212;p47"/>
          <p:cNvPicPr preferRelativeResize="0"/>
          <p:nvPr/>
        </p:nvPicPr>
        <p:blipFill rotWithShape="1">
          <a:blip r:embed="rId3">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213" name="Shape 213"/>
        <p:cNvGrpSpPr/>
        <p:nvPr/>
      </p:nvGrpSpPr>
      <p:grpSpPr>
        <a:xfrm>
          <a:off x="0" y="0"/>
          <a:ext cx="0" cy="0"/>
          <a:chOff x="0" y="0"/>
          <a:chExt cx="0" cy="0"/>
        </a:xfrm>
      </p:grpSpPr>
      <p:pic>
        <p:nvPicPr>
          <p:cNvPr descr="Image" id="214" name="Google Shape;214;p48"/>
          <p:cNvPicPr preferRelativeResize="0"/>
          <p:nvPr/>
        </p:nvPicPr>
        <p:blipFill rotWithShape="1">
          <a:blip r:embed="rId2">
            <a:alphaModFix/>
          </a:blip>
          <a:srcRect b="0" l="0" r="0" t="0"/>
          <a:stretch/>
        </p:blipFill>
        <p:spPr>
          <a:xfrm>
            <a:off x="6948488" y="-2257425"/>
            <a:ext cx="2586038" cy="2786063"/>
          </a:xfrm>
          <a:prstGeom prst="rect">
            <a:avLst/>
          </a:prstGeom>
          <a:noFill/>
          <a:ln>
            <a:noFill/>
          </a:ln>
        </p:spPr>
      </p:pic>
      <p:pic>
        <p:nvPicPr>
          <p:cNvPr descr="Image" id="215" name="Google Shape;215;p48"/>
          <p:cNvPicPr preferRelativeResize="0"/>
          <p:nvPr/>
        </p:nvPicPr>
        <p:blipFill rotWithShape="1">
          <a:blip r:embed="rId2">
            <a:alphaModFix/>
          </a:blip>
          <a:srcRect b="0" l="0" r="0" t="0"/>
          <a:stretch/>
        </p:blipFill>
        <p:spPr>
          <a:xfrm>
            <a:off x="-1195662" y="3531225"/>
            <a:ext cx="2586038" cy="278606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16" name="Shape 216"/>
        <p:cNvGrpSpPr/>
        <p:nvPr/>
      </p:nvGrpSpPr>
      <p:grpSpPr>
        <a:xfrm>
          <a:off x="0" y="0"/>
          <a:ext cx="0" cy="0"/>
          <a:chOff x="0" y="0"/>
          <a:chExt cx="0" cy="0"/>
        </a:xfrm>
      </p:grpSpPr>
      <p:sp>
        <p:nvSpPr>
          <p:cNvPr id="217" name="Google Shape;217;p49"/>
          <p:cNvSpPr txBox="1"/>
          <p:nvPr>
            <p:ph type="title"/>
          </p:nvPr>
        </p:nvSpPr>
        <p:spPr>
          <a:xfrm>
            <a:off x="666750" y="862013"/>
            <a:ext cx="7810500" cy="174312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8" name="Google Shape;218;p49"/>
          <p:cNvSpPr txBox="1"/>
          <p:nvPr>
            <p:ph idx="1" type="body"/>
          </p:nvPr>
        </p:nvSpPr>
        <p:spPr>
          <a:xfrm>
            <a:off x="666750" y="2652713"/>
            <a:ext cx="7810500" cy="59508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9" name="Google Shape;219;p4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224" name="Shape 224"/>
        <p:cNvGrpSpPr/>
        <p:nvPr/>
      </p:nvGrpSpPr>
      <p:grpSpPr>
        <a:xfrm>
          <a:off x="0" y="0"/>
          <a:ext cx="0" cy="0"/>
          <a:chOff x="0" y="0"/>
          <a:chExt cx="0" cy="0"/>
        </a:xfrm>
      </p:grpSpPr>
      <p:sp>
        <p:nvSpPr>
          <p:cNvPr id="225" name="Google Shape;225;p5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226" name="Google Shape;226;p5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227" name="Google Shape;22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8" name="Google Shape;228;p51"/>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229" name="Shape 229"/>
        <p:cNvGrpSpPr/>
        <p:nvPr/>
      </p:nvGrpSpPr>
      <p:grpSpPr>
        <a:xfrm>
          <a:off x="0" y="0"/>
          <a:ext cx="0" cy="0"/>
          <a:chOff x="0" y="0"/>
          <a:chExt cx="0" cy="0"/>
        </a:xfrm>
      </p:grpSpPr>
      <p:sp>
        <p:nvSpPr>
          <p:cNvPr id="230" name="Google Shape;230;p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1" name="Google Shape;231;p5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2" name="Google Shape;232;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4">
    <p:spTree>
      <p:nvGrpSpPr>
        <p:cNvPr id="233" name="Shape 233"/>
        <p:cNvGrpSpPr/>
        <p:nvPr/>
      </p:nvGrpSpPr>
      <p:grpSpPr>
        <a:xfrm>
          <a:off x="0" y="0"/>
          <a:ext cx="0" cy="0"/>
          <a:chOff x="0" y="0"/>
          <a:chExt cx="0" cy="0"/>
        </a:xfrm>
      </p:grpSpPr>
      <p:sp>
        <p:nvSpPr>
          <p:cNvPr id="234" name="Google Shape;234;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5" name="Google Shape;235;p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6" name="Google Shape;23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6">
    <p:spTree>
      <p:nvGrpSpPr>
        <p:cNvPr id="237" name="Shape 237"/>
        <p:cNvGrpSpPr/>
        <p:nvPr/>
      </p:nvGrpSpPr>
      <p:grpSpPr>
        <a:xfrm>
          <a:off x="0" y="0"/>
          <a:ext cx="0" cy="0"/>
          <a:chOff x="0" y="0"/>
          <a:chExt cx="0" cy="0"/>
        </a:xfrm>
      </p:grpSpPr>
      <p:sp>
        <p:nvSpPr>
          <p:cNvPr id="238" name="Google Shape;238;p5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9" name="Google Shape;239;p5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0" name="Google Shape;24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7">
    <p:spTree>
      <p:nvGrpSpPr>
        <p:cNvPr id="241" name="Shape 241"/>
        <p:cNvGrpSpPr/>
        <p:nvPr/>
      </p:nvGrpSpPr>
      <p:grpSpPr>
        <a:xfrm>
          <a:off x="0" y="0"/>
          <a:ext cx="0" cy="0"/>
          <a:chOff x="0" y="0"/>
          <a:chExt cx="0" cy="0"/>
        </a:xfrm>
      </p:grpSpPr>
      <p:sp>
        <p:nvSpPr>
          <p:cNvPr id="242" name="Google Shape;242;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3" name="Google Shape;243;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4" name="Google Shape;244;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5">
    <p:spTree>
      <p:nvGrpSpPr>
        <p:cNvPr id="245" name="Shape 245"/>
        <p:cNvGrpSpPr/>
        <p:nvPr/>
      </p:nvGrpSpPr>
      <p:grpSpPr>
        <a:xfrm>
          <a:off x="0" y="0"/>
          <a:ext cx="0" cy="0"/>
          <a:chOff x="0" y="0"/>
          <a:chExt cx="0" cy="0"/>
        </a:xfrm>
      </p:grpSpPr>
      <p:sp>
        <p:nvSpPr>
          <p:cNvPr id="246" name="Google Shape;246;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7" name="Google Shape;247;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8" name="Google Shape;248;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49" name="Shape 249"/>
        <p:cNvGrpSpPr/>
        <p:nvPr/>
      </p:nvGrpSpPr>
      <p:grpSpPr>
        <a:xfrm>
          <a:off x="0" y="0"/>
          <a:ext cx="0" cy="0"/>
          <a:chOff x="0" y="0"/>
          <a:chExt cx="0" cy="0"/>
        </a:xfrm>
      </p:grpSpPr>
      <p:sp>
        <p:nvSpPr>
          <p:cNvPr id="250" name="Google Shape;250;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1" name="Google Shape;251;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 name="Google Shape;25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sp>
        <p:nvSpPr>
          <p:cNvPr id="254" name="Google Shape;254;p5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55" name="Google Shape;255;p5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56" name="Google Shape;25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7" name="Shape 257"/>
        <p:cNvGrpSpPr/>
        <p:nvPr/>
      </p:nvGrpSpPr>
      <p:grpSpPr>
        <a:xfrm>
          <a:off x="0" y="0"/>
          <a:ext cx="0" cy="0"/>
          <a:chOff x="0" y="0"/>
          <a:chExt cx="0" cy="0"/>
        </a:xfrm>
      </p:grpSpPr>
      <p:sp>
        <p:nvSpPr>
          <p:cNvPr id="258" name="Google Shape;258;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9" name="Google Shape;25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60" name="Shape 260"/>
        <p:cNvGrpSpPr/>
        <p:nvPr/>
      </p:nvGrpSpPr>
      <p:grpSpPr>
        <a:xfrm>
          <a:off x="0" y="0"/>
          <a:ext cx="0" cy="0"/>
          <a:chOff x="0" y="0"/>
          <a:chExt cx="0" cy="0"/>
        </a:xfrm>
      </p:grpSpPr>
      <p:sp>
        <p:nvSpPr>
          <p:cNvPr id="261" name="Google Shape;261;p60"/>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 name="Google Shape;262;p60"/>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3" name="Google Shape;263;p60"/>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64" name="Google Shape;26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65" name="Shape 265"/>
        <p:cNvGrpSpPr/>
        <p:nvPr/>
      </p:nvGrpSpPr>
      <p:grpSpPr>
        <a:xfrm>
          <a:off x="0" y="0"/>
          <a:ext cx="0" cy="0"/>
          <a:chOff x="0" y="0"/>
          <a:chExt cx="0" cy="0"/>
        </a:xfrm>
      </p:grpSpPr>
      <p:sp>
        <p:nvSpPr>
          <p:cNvPr id="266" name="Google Shape;266;p61"/>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 name="Google Shape;267;p61"/>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8" name="Google Shape;268;p61"/>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69" name="Google Shape;269;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270" name="Shape 270"/>
        <p:cNvGrpSpPr/>
        <p:nvPr/>
      </p:nvGrpSpPr>
      <p:grpSpPr>
        <a:xfrm>
          <a:off x="0" y="0"/>
          <a:ext cx="0" cy="0"/>
          <a:chOff x="0" y="0"/>
          <a:chExt cx="0" cy="0"/>
        </a:xfrm>
      </p:grpSpPr>
      <p:sp>
        <p:nvSpPr>
          <p:cNvPr id="271" name="Google Shape;271;p62"/>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2" name="Google Shape;272;p62"/>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3" name="Google Shape;273;p62"/>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74" name="Google Shape;27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5" name="Shape 275"/>
        <p:cNvGrpSpPr/>
        <p:nvPr/>
      </p:nvGrpSpPr>
      <p:grpSpPr>
        <a:xfrm>
          <a:off x="0" y="0"/>
          <a:ext cx="0" cy="0"/>
          <a:chOff x="0" y="0"/>
          <a:chExt cx="0" cy="0"/>
        </a:xfrm>
      </p:grpSpPr>
      <p:sp>
        <p:nvSpPr>
          <p:cNvPr id="276" name="Google Shape;27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7" name="Google Shape;277;p6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8" name="Google Shape;278;p6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9" name="Google Shape;27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0" name="Shape 280"/>
        <p:cNvGrpSpPr/>
        <p:nvPr/>
      </p:nvGrpSpPr>
      <p:grpSpPr>
        <a:xfrm>
          <a:off x="0" y="0"/>
          <a:ext cx="0" cy="0"/>
          <a:chOff x="0" y="0"/>
          <a:chExt cx="0" cy="0"/>
        </a:xfrm>
      </p:grpSpPr>
      <p:sp>
        <p:nvSpPr>
          <p:cNvPr id="281" name="Google Shape;281;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2" name="Google Shape;28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283" name="Shape 283"/>
        <p:cNvGrpSpPr/>
        <p:nvPr/>
      </p:nvGrpSpPr>
      <p:grpSpPr>
        <a:xfrm>
          <a:off x="0" y="0"/>
          <a:ext cx="0" cy="0"/>
          <a:chOff x="0" y="0"/>
          <a:chExt cx="0" cy="0"/>
        </a:xfrm>
      </p:grpSpPr>
      <p:sp>
        <p:nvSpPr>
          <p:cNvPr id="284" name="Google Shape;284;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285" name="Google Shape;285;p65"/>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286" name="Google Shape;286;p65"/>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287" name="Google Shape;287;p65"/>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288" name="Google Shape;288;p6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9" name="Shape 289"/>
        <p:cNvGrpSpPr/>
        <p:nvPr/>
      </p:nvGrpSpPr>
      <p:grpSpPr>
        <a:xfrm>
          <a:off x="0" y="0"/>
          <a:ext cx="0" cy="0"/>
          <a:chOff x="0" y="0"/>
          <a:chExt cx="0" cy="0"/>
        </a:xfrm>
      </p:grpSpPr>
      <p:sp>
        <p:nvSpPr>
          <p:cNvPr id="290" name="Google Shape;290;p6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1" name="Google Shape;291;p6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2" name="Google Shape;29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293" name="Shape 293"/>
        <p:cNvGrpSpPr/>
        <p:nvPr/>
      </p:nvGrpSpPr>
      <p:grpSpPr>
        <a:xfrm>
          <a:off x="0" y="0"/>
          <a:ext cx="0" cy="0"/>
          <a:chOff x="0" y="0"/>
          <a:chExt cx="0" cy="0"/>
        </a:xfrm>
      </p:grpSpPr>
      <p:sp>
        <p:nvSpPr>
          <p:cNvPr id="294" name="Google Shape;294;p6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5" name="Google Shape;295;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296" name="Shape 296"/>
        <p:cNvGrpSpPr/>
        <p:nvPr/>
      </p:nvGrpSpPr>
      <p:grpSpPr>
        <a:xfrm>
          <a:off x="0" y="0"/>
          <a:ext cx="0" cy="0"/>
          <a:chOff x="0" y="0"/>
          <a:chExt cx="0" cy="0"/>
        </a:xfrm>
      </p:grpSpPr>
      <p:sp>
        <p:nvSpPr>
          <p:cNvPr id="297" name="Google Shape;297;p6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9" name="Google Shape;299;p6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0" name="Google Shape;300;p6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1" name="Google Shape;30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302" name="Shape 302"/>
        <p:cNvGrpSpPr/>
        <p:nvPr/>
      </p:nvGrpSpPr>
      <p:grpSpPr>
        <a:xfrm>
          <a:off x="0" y="0"/>
          <a:ext cx="0" cy="0"/>
          <a:chOff x="0" y="0"/>
          <a:chExt cx="0" cy="0"/>
        </a:xfrm>
      </p:grpSpPr>
      <p:pic>
        <p:nvPicPr>
          <p:cNvPr id="303" name="Google Shape;303;p6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304" name="Shape 304"/>
        <p:cNvGrpSpPr/>
        <p:nvPr/>
      </p:nvGrpSpPr>
      <p:grpSpPr>
        <a:xfrm>
          <a:off x="0" y="0"/>
          <a:ext cx="0" cy="0"/>
          <a:chOff x="0" y="0"/>
          <a:chExt cx="0" cy="0"/>
        </a:xfrm>
      </p:grpSpPr>
      <p:pic>
        <p:nvPicPr>
          <p:cNvPr id="305" name="Google Shape;305;p70"/>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306" name="Google Shape;306;p70"/>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307" name="Google Shape;307;p70"/>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308" name="Google Shape;308;p7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09" name="Google Shape;309;p70"/>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310" name="Google Shape;310;p70"/>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311" name="Google Shape;311;p70"/>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312" name="Google Shape;312;p70"/>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313" name="Google Shape;313;p70"/>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314" name="Google Shape;314;p70"/>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315" name="Google Shape;315;p70"/>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316" name="Google Shape;316;p70"/>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317" name="Google Shape;317;p70"/>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318" name="Google Shape;318;p70"/>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319" name="Google Shape;319;p70"/>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320" name="Google Shape;320;p70"/>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321" name="Google Shape;321;p70"/>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322" name="Shape 322"/>
        <p:cNvGrpSpPr/>
        <p:nvPr/>
      </p:nvGrpSpPr>
      <p:grpSpPr>
        <a:xfrm>
          <a:off x="0" y="0"/>
          <a:ext cx="0" cy="0"/>
          <a:chOff x="0" y="0"/>
          <a:chExt cx="0" cy="0"/>
        </a:xfrm>
      </p:grpSpPr>
      <p:pic>
        <p:nvPicPr>
          <p:cNvPr id="323" name="Google Shape;323;p71"/>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324" name="Google Shape;324;p71"/>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25" name="Google Shape;325;p7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26" name="Google Shape;326;p7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327" name="Shape 327"/>
        <p:cNvGrpSpPr/>
        <p:nvPr/>
      </p:nvGrpSpPr>
      <p:grpSpPr>
        <a:xfrm>
          <a:off x="0" y="0"/>
          <a:ext cx="0" cy="0"/>
          <a:chOff x="0" y="0"/>
          <a:chExt cx="0" cy="0"/>
        </a:xfrm>
      </p:grpSpPr>
      <p:pic>
        <p:nvPicPr>
          <p:cNvPr id="328" name="Google Shape;328;p7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329" name="Google Shape;329;p7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30" name="Google Shape;330;p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31" name="Google Shape;331;p7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332" name="Shape 332"/>
        <p:cNvGrpSpPr/>
        <p:nvPr/>
      </p:nvGrpSpPr>
      <p:grpSpPr>
        <a:xfrm>
          <a:off x="0" y="0"/>
          <a:ext cx="0" cy="0"/>
          <a:chOff x="0" y="0"/>
          <a:chExt cx="0" cy="0"/>
        </a:xfrm>
      </p:grpSpPr>
      <p:pic>
        <p:nvPicPr>
          <p:cNvPr id="333" name="Google Shape;333;p73"/>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334" name="Google Shape;334;p73"/>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35" name="Google Shape;335;p7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36" name="Google Shape;336;p7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337" name="Shape 337"/>
        <p:cNvGrpSpPr/>
        <p:nvPr/>
      </p:nvGrpSpPr>
      <p:grpSpPr>
        <a:xfrm>
          <a:off x="0" y="0"/>
          <a:ext cx="0" cy="0"/>
          <a:chOff x="0" y="0"/>
          <a:chExt cx="0" cy="0"/>
        </a:xfrm>
      </p:grpSpPr>
      <p:pic>
        <p:nvPicPr>
          <p:cNvPr id="338" name="Google Shape;338;p74"/>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339" name="Google Shape;339;p7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40" name="Google Shape;340;p7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41" name="Google Shape;341;p7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342" name="Shape 342"/>
        <p:cNvGrpSpPr/>
        <p:nvPr/>
      </p:nvGrpSpPr>
      <p:grpSpPr>
        <a:xfrm>
          <a:off x="0" y="0"/>
          <a:ext cx="0" cy="0"/>
          <a:chOff x="0" y="0"/>
          <a:chExt cx="0" cy="0"/>
        </a:xfrm>
      </p:grpSpPr>
      <p:pic>
        <p:nvPicPr>
          <p:cNvPr id="343" name="Google Shape;343;p75"/>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344" name="Google Shape;344;p7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45" name="Google Shape;345;p7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46" name="Google Shape;346;p7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347" name="Shape 347"/>
        <p:cNvGrpSpPr/>
        <p:nvPr/>
      </p:nvGrpSpPr>
      <p:grpSpPr>
        <a:xfrm>
          <a:off x="0" y="0"/>
          <a:ext cx="0" cy="0"/>
          <a:chOff x="0" y="0"/>
          <a:chExt cx="0" cy="0"/>
        </a:xfrm>
      </p:grpSpPr>
      <p:pic>
        <p:nvPicPr>
          <p:cNvPr id="348" name="Google Shape;348;p7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349" name="Google Shape;349;p7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350" name="Google Shape;350;p7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51" name="Google Shape;351;p7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352" name="Shape 352"/>
        <p:cNvGrpSpPr/>
        <p:nvPr/>
      </p:nvGrpSpPr>
      <p:grpSpPr>
        <a:xfrm>
          <a:off x="0" y="0"/>
          <a:ext cx="0" cy="0"/>
          <a:chOff x="0" y="0"/>
          <a:chExt cx="0" cy="0"/>
        </a:xfrm>
      </p:grpSpPr>
      <p:pic>
        <p:nvPicPr>
          <p:cNvPr id="353" name="Google Shape;353;p77"/>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354" name="Google Shape;354;p7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55" name="Google Shape;355;p7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356" name="Shape 356"/>
        <p:cNvGrpSpPr/>
        <p:nvPr/>
      </p:nvGrpSpPr>
      <p:grpSpPr>
        <a:xfrm>
          <a:off x="0" y="0"/>
          <a:ext cx="0" cy="0"/>
          <a:chOff x="0" y="0"/>
          <a:chExt cx="0" cy="0"/>
        </a:xfrm>
      </p:grpSpPr>
      <p:pic>
        <p:nvPicPr>
          <p:cNvPr id="357" name="Google Shape;357;p78"/>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358" name="Google Shape;358;p7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59" name="Google Shape;359;p7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360" name="Shape 360"/>
        <p:cNvGrpSpPr/>
        <p:nvPr/>
      </p:nvGrpSpPr>
      <p:grpSpPr>
        <a:xfrm>
          <a:off x="0" y="0"/>
          <a:ext cx="0" cy="0"/>
          <a:chOff x="0" y="0"/>
          <a:chExt cx="0" cy="0"/>
        </a:xfrm>
      </p:grpSpPr>
      <p:pic>
        <p:nvPicPr>
          <p:cNvPr descr="Image" id="361" name="Google Shape;361;p7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62" name="Google Shape;362;p7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363" name="Shape 363"/>
        <p:cNvGrpSpPr/>
        <p:nvPr/>
      </p:nvGrpSpPr>
      <p:grpSpPr>
        <a:xfrm>
          <a:off x="0" y="0"/>
          <a:ext cx="0" cy="0"/>
          <a:chOff x="0" y="0"/>
          <a:chExt cx="0" cy="0"/>
        </a:xfrm>
      </p:grpSpPr>
      <p:pic>
        <p:nvPicPr>
          <p:cNvPr descr="Image" id="364" name="Google Shape;364;p8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65" name="Google Shape;365;p8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366" name="Google Shape;366;p80"/>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367" name="Google Shape;367;p8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368" name="Google Shape;368;p80"/>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369" name="Shape 369"/>
        <p:cNvGrpSpPr/>
        <p:nvPr/>
      </p:nvGrpSpPr>
      <p:grpSpPr>
        <a:xfrm>
          <a:off x="0" y="0"/>
          <a:ext cx="0" cy="0"/>
          <a:chOff x="0" y="0"/>
          <a:chExt cx="0" cy="0"/>
        </a:xfrm>
      </p:grpSpPr>
      <p:pic>
        <p:nvPicPr>
          <p:cNvPr id="370" name="Google Shape;370;p81"/>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371" name="Google Shape;371;p81"/>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372" name="Google Shape;372;p81"/>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373" name="Google Shape;373;p8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374" name="Shape 374"/>
        <p:cNvGrpSpPr/>
        <p:nvPr/>
      </p:nvGrpSpPr>
      <p:grpSpPr>
        <a:xfrm>
          <a:off x="0" y="0"/>
          <a:ext cx="0" cy="0"/>
          <a:chOff x="0" y="0"/>
          <a:chExt cx="0" cy="0"/>
        </a:xfrm>
      </p:grpSpPr>
      <p:pic>
        <p:nvPicPr>
          <p:cNvPr id="375" name="Google Shape;375;p82"/>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376" name="Shape 376"/>
        <p:cNvGrpSpPr/>
        <p:nvPr/>
      </p:nvGrpSpPr>
      <p:grpSpPr>
        <a:xfrm>
          <a:off x="0" y="0"/>
          <a:ext cx="0" cy="0"/>
          <a:chOff x="0" y="0"/>
          <a:chExt cx="0" cy="0"/>
        </a:xfrm>
      </p:grpSpPr>
      <p:pic>
        <p:nvPicPr>
          <p:cNvPr id="377" name="Google Shape;377;p83"/>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378" name="Shape 378"/>
        <p:cNvGrpSpPr/>
        <p:nvPr/>
      </p:nvGrpSpPr>
      <p:grpSpPr>
        <a:xfrm>
          <a:off x="0" y="0"/>
          <a:ext cx="0" cy="0"/>
          <a:chOff x="0" y="0"/>
          <a:chExt cx="0" cy="0"/>
        </a:xfrm>
      </p:grpSpPr>
      <p:pic>
        <p:nvPicPr>
          <p:cNvPr id="379" name="Google Shape;379;p84"/>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380" name="Google Shape;380;p84"/>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381" name="Google Shape;381;p8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382" name="Google Shape;382;p8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383" name="Shape 383"/>
        <p:cNvGrpSpPr/>
        <p:nvPr/>
      </p:nvGrpSpPr>
      <p:grpSpPr>
        <a:xfrm>
          <a:off x="0" y="0"/>
          <a:ext cx="0" cy="0"/>
          <a:chOff x="0" y="0"/>
          <a:chExt cx="0" cy="0"/>
        </a:xfrm>
      </p:grpSpPr>
      <p:pic>
        <p:nvPicPr>
          <p:cNvPr descr="Image" id="384" name="Google Shape;384;p8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85" name="Google Shape;385;p85"/>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386" name="Shape 386"/>
        <p:cNvGrpSpPr/>
        <p:nvPr/>
      </p:nvGrpSpPr>
      <p:grpSpPr>
        <a:xfrm>
          <a:off x="0" y="0"/>
          <a:ext cx="0" cy="0"/>
          <a:chOff x="0" y="0"/>
          <a:chExt cx="0" cy="0"/>
        </a:xfrm>
      </p:grpSpPr>
      <p:sp>
        <p:nvSpPr>
          <p:cNvPr id="387" name="Google Shape;387;p8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88" name="Google Shape;388;p8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89" name="Google Shape;389;p8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4" name="Shape 394"/>
        <p:cNvGrpSpPr/>
        <p:nvPr/>
      </p:nvGrpSpPr>
      <p:grpSpPr>
        <a:xfrm>
          <a:off x="0" y="0"/>
          <a:ext cx="0" cy="0"/>
          <a:chOff x="0" y="0"/>
          <a:chExt cx="0" cy="0"/>
        </a:xfrm>
      </p:grpSpPr>
      <p:sp>
        <p:nvSpPr>
          <p:cNvPr id="395" name="Google Shape;395;p8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6" name="Google Shape;396;p8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7" name="Google Shape;397;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8" name="Shape 398"/>
        <p:cNvGrpSpPr/>
        <p:nvPr/>
      </p:nvGrpSpPr>
      <p:grpSpPr>
        <a:xfrm>
          <a:off x="0" y="0"/>
          <a:ext cx="0" cy="0"/>
          <a:chOff x="0" y="0"/>
          <a:chExt cx="0" cy="0"/>
        </a:xfrm>
      </p:grpSpPr>
      <p:sp>
        <p:nvSpPr>
          <p:cNvPr id="399" name="Google Shape;399;p8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0" name="Google Shape;400;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1" name="Shape 401"/>
        <p:cNvGrpSpPr/>
        <p:nvPr/>
      </p:nvGrpSpPr>
      <p:grpSpPr>
        <a:xfrm>
          <a:off x="0" y="0"/>
          <a:ext cx="0" cy="0"/>
          <a:chOff x="0" y="0"/>
          <a:chExt cx="0" cy="0"/>
        </a:xfrm>
      </p:grpSpPr>
      <p:sp>
        <p:nvSpPr>
          <p:cNvPr id="402" name="Google Shape;402;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3" name="Google Shape;403;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4" name="Google Shape;40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5" name="Shape 405"/>
        <p:cNvGrpSpPr/>
        <p:nvPr/>
      </p:nvGrpSpPr>
      <p:grpSpPr>
        <a:xfrm>
          <a:off x="0" y="0"/>
          <a:ext cx="0" cy="0"/>
          <a:chOff x="0" y="0"/>
          <a:chExt cx="0" cy="0"/>
        </a:xfrm>
      </p:grpSpPr>
      <p:sp>
        <p:nvSpPr>
          <p:cNvPr id="406" name="Google Shape;406;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7" name="Google Shape;407;p9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8" name="Google Shape;408;p9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9" name="Google Shape;40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0" name="Shape 410"/>
        <p:cNvGrpSpPr/>
        <p:nvPr/>
      </p:nvGrpSpPr>
      <p:grpSpPr>
        <a:xfrm>
          <a:off x="0" y="0"/>
          <a:ext cx="0" cy="0"/>
          <a:chOff x="0" y="0"/>
          <a:chExt cx="0" cy="0"/>
        </a:xfrm>
      </p:grpSpPr>
      <p:sp>
        <p:nvSpPr>
          <p:cNvPr id="411" name="Google Shape;41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2" name="Google Shape;412;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3" name="Shape 413"/>
        <p:cNvGrpSpPr/>
        <p:nvPr/>
      </p:nvGrpSpPr>
      <p:grpSpPr>
        <a:xfrm>
          <a:off x="0" y="0"/>
          <a:ext cx="0" cy="0"/>
          <a:chOff x="0" y="0"/>
          <a:chExt cx="0" cy="0"/>
        </a:xfrm>
      </p:grpSpPr>
      <p:sp>
        <p:nvSpPr>
          <p:cNvPr id="414" name="Google Shape;414;p9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5" name="Google Shape;415;p9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16" name="Google Shape;416;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7" name="Shape 417"/>
        <p:cNvGrpSpPr/>
        <p:nvPr/>
      </p:nvGrpSpPr>
      <p:grpSpPr>
        <a:xfrm>
          <a:off x="0" y="0"/>
          <a:ext cx="0" cy="0"/>
          <a:chOff x="0" y="0"/>
          <a:chExt cx="0" cy="0"/>
        </a:xfrm>
      </p:grpSpPr>
      <p:sp>
        <p:nvSpPr>
          <p:cNvPr id="418" name="Google Shape;418;p9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9" name="Google Shape;419;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0" name="Shape 420"/>
        <p:cNvGrpSpPr/>
        <p:nvPr/>
      </p:nvGrpSpPr>
      <p:grpSpPr>
        <a:xfrm>
          <a:off x="0" y="0"/>
          <a:ext cx="0" cy="0"/>
          <a:chOff x="0" y="0"/>
          <a:chExt cx="0" cy="0"/>
        </a:xfrm>
      </p:grpSpPr>
      <p:sp>
        <p:nvSpPr>
          <p:cNvPr id="421" name="Google Shape;421;p9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3" name="Google Shape;423;p9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4" name="Google Shape;424;p9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5" name="Google Shape;425;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6" name="Shape 426"/>
        <p:cNvGrpSpPr/>
        <p:nvPr/>
      </p:nvGrpSpPr>
      <p:grpSpPr>
        <a:xfrm>
          <a:off x="0" y="0"/>
          <a:ext cx="0" cy="0"/>
          <a:chOff x="0" y="0"/>
          <a:chExt cx="0" cy="0"/>
        </a:xfrm>
      </p:grpSpPr>
      <p:sp>
        <p:nvSpPr>
          <p:cNvPr id="427" name="Google Shape;427;p9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28" name="Google Shape;428;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9" name="Shape 429"/>
        <p:cNvGrpSpPr/>
        <p:nvPr/>
      </p:nvGrpSpPr>
      <p:grpSpPr>
        <a:xfrm>
          <a:off x="0" y="0"/>
          <a:ext cx="0" cy="0"/>
          <a:chOff x="0" y="0"/>
          <a:chExt cx="0" cy="0"/>
        </a:xfrm>
      </p:grpSpPr>
      <p:sp>
        <p:nvSpPr>
          <p:cNvPr id="430" name="Google Shape;430;p9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1" name="Google Shape;431;p9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32" name="Google Shape;432;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3" name="Shape 433"/>
        <p:cNvGrpSpPr/>
        <p:nvPr/>
      </p:nvGrpSpPr>
      <p:grpSpPr>
        <a:xfrm>
          <a:off x="0" y="0"/>
          <a:ext cx="0" cy="0"/>
          <a:chOff x="0" y="0"/>
          <a:chExt cx="0" cy="0"/>
        </a:xfrm>
      </p:grpSpPr>
      <p:sp>
        <p:nvSpPr>
          <p:cNvPr id="434" name="Google Shape;43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435" name="Shape 435"/>
        <p:cNvGrpSpPr/>
        <p:nvPr/>
      </p:nvGrpSpPr>
      <p:grpSpPr>
        <a:xfrm>
          <a:off x="0" y="0"/>
          <a:ext cx="0" cy="0"/>
          <a:chOff x="0" y="0"/>
          <a:chExt cx="0" cy="0"/>
        </a:xfrm>
      </p:grpSpPr>
      <p:pic>
        <p:nvPicPr>
          <p:cNvPr id="436" name="Google Shape;436;p99"/>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437" name="Shape 437"/>
        <p:cNvGrpSpPr/>
        <p:nvPr/>
      </p:nvGrpSpPr>
      <p:grpSpPr>
        <a:xfrm>
          <a:off x="0" y="0"/>
          <a:ext cx="0" cy="0"/>
          <a:chOff x="0" y="0"/>
          <a:chExt cx="0" cy="0"/>
        </a:xfrm>
      </p:grpSpPr>
      <p:pic>
        <p:nvPicPr>
          <p:cNvPr id="438" name="Google Shape;438;p100"/>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439" name="Shape 439"/>
        <p:cNvGrpSpPr/>
        <p:nvPr/>
      </p:nvGrpSpPr>
      <p:grpSpPr>
        <a:xfrm>
          <a:off x="0" y="0"/>
          <a:ext cx="0" cy="0"/>
          <a:chOff x="0" y="0"/>
          <a:chExt cx="0" cy="0"/>
        </a:xfrm>
      </p:grpSpPr>
      <p:sp>
        <p:nvSpPr>
          <p:cNvPr id="440" name="Google Shape;440;p10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441" name="Google Shape;441;p101"/>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442" name="Google Shape;442;p10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443" name="Shape 443"/>
        <p:cNvGrpSpPr/>
        <p:nvPr/>
      </p:nvGrpSpPr>
      <p:grpSpPr>
        <a:xfrm>
          <a:off x="0" y="0"/>
          <a:ext cx="0" cy="0"/>
          <a:chOff x="0" y="0"/>
          <a:chExt cx="0" cy="0"/>
        </a:xfrm>
      </p:grpSpPr>
      <p:pic>
        <p:nvPicPr>
          <p:cNvPr descr="Image" id="444" name="Google Shape;444;p10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445" name="Google Shape;445;p10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446" name="Google Shape;446;p102"/>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447" name="Google Shape;447;p10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448" name="Google Shape;448;p102"/>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4.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35" Type="http://schemas.openxmlformats.org/officeDocument/2006/relationships/slideLayout" Target="../slideLayouts/slideLayout82.xml"/><Relationship Id="rId12" Type="http://schemas.openxmlformats.org/officeDocument/2006/relationships/slideLayout" Target="../slideLayouts/slideLayout59.xml"/><Relationship Id="rId34" Type="http://schemas.openxmlformats.org/officeDocument/2006/relationships/slideLayout" Target="../slideLayouts/slideLayout81.xml"/><Relationship Id="rId15" Type="http://schemas.openxmlformats.org/officeDocument/2006/relationships/slideLayout" Target="../slideLayouts/slideLayout62.xml"/><Relationship Id="rId37" Type="http://schemas.openxmlformats.org/officeDocument/2006/relationships/theme" Target="../theme/theme5.xml"/><Relationship Id="rId14" Type="http://schemas.openxmlformats.org/officeDocument/2006/relationships/slideLayout" Target="../slideLayouts/slideLayout61.xml"/><Relationship Id="rId36" Type="http://schemas.openxmlformats.org/officeDocument/2006/relationships/slideLayout" Target="../slideLayouts/slideLayout83.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theme" Target="../theme/theme3.xml"/><Relationship Id="rId16"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67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31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6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0" name="Shape 220"/>
        <p:cNvGrpSpPr/>
        <p:nvPr/>
      </p:nvGrpSpPr>
      <p:grpSpPr>
        <a:xfrm>
          <a:off x="0" y="0"/>
          <a:ext cx="0" cy="0"/>
          <a:chOff x="0" y="0"/>
          <a:chExt cx="0" cy="0"/>
        </a:xfrm>
      </p:grpSpPr>
      <p:sp>
        <p:nvSpPr>
          <p:cNvPr id="221" name="Google Shape;221;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2" name="Google Shape;222;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23" name="Google Shape;22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390" name="Shape 390"/>
        <p:cNvGrpSpPr/>
        <p:nvPr/>
      </p:nvGrpSpPr>
      <p:grpSpPr>
        <a:xfrm>
          <a:off x="0" y="0"/>
          <a:ext cx="0" cy="0"/>
          <a:chOff x="0" y="0"/>
          <a:chExt cx="0" cy="0"/>
        </a:xfrm>
      </p:grpSpPr>
      <p:sp>
        <p:nvSpPr>
          <p:cNvPr id="391" name="Google Shape;391;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92" name="Google Shape;392;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93" name="Google Shape;393;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54.gif"/><Relationship Id="rId5" Type="http://schemas.openxmlformats.org/officeDocument/2006/relationships/image" Target="../media/image6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54.gif"/><Relationship Id="rId5" Type="http://schemas.openxmlformats.org/officeDocument/2006/relationships/image" Target="../media/image62.gif"/><Relationship Id="rId6"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58.png"/><Relationship Id="rId5" Type="http://schemas.openxmlformats.org/officeDocument/2006/relationships/image" Target="../media/image57.gif"/><Relationship Id="rId6" Type="http://schemas.openxmlformats.org/officeDocument/2006/relationships/image" Target="../media/image61.gif"/><Relationship Id="rId7" Type="http://schemas.openxmlformats.org/officeDocument/2006/relationships/image" Target="../media/image6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6.png"/><Relationship Id="rId7" Type="http://schemas.openxmlformats.org/officeDocument/2006/relationships/image" Target="../media/image69.gif"/><Relationship Id="rId8" Type="http://schemas.openxmlformats.org/officeDocument/2006/relationships/image" Target="../media/image7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71.gif"/><Relationship Id="rId5" Type="http://schemas.openxmlformats.org/officeDocument/2006/relationships/image" Target="../media/image68.gif"/><Relationship Id="rId6" Type="http://schemas.openxmlformats.org/officeDocument/2006/relationships/image" Target="../media/image83.png"/><Relationship Id="rId7" Type="http://schemas.openxmlformats.org/officeDocument/2006/relationships/image" Target="../media/image8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74.png"/><Relationship Id="rId5" Type="http://schemas.openxmlformats.org/officeDocument/2006/relationships/image" Target="../media/image70.gif"/><Relationship Id="rId6" Type="http://schemas.openxmlformats.org/officeDocument/2006/relationships/image" Target="../media/image78.gif"/><Relationship Id="rId7" Type="http://schemas.openxmlformats.org/officeDocument/2006/relationships/image" Target="../media/image7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hyperlink" Target="https://docs.scipy.org/doc/scipy/reference/" TargetMode="External"/><Relationship Id="rId5"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4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91.gif"/><Relationship Id="rId5" Type="http://schemas.openxmlformats.org/officeDocument/2006/relationships/image" Target="../media/image86.gif"/><Relationship Id="rId6" Type="http://schemas.openxmlformats.org/officeDocument/2006/relationships/image" Target="../media/image8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88.gif"/><Relationship Id="rId5" Type="http://schemas.openxmlformats.org/officeDocument/2006/relationships/image" Target="../media/image89.gif"/><Relationship Id="rId6" Type="http://schemas.openxmlformats.org/officeDocument/2006/relationships/image" Target="../media/image94.gif"/><Relationship Id="rId7" Type="http://schemas.openxmlformats.org/officeDocument/2006/relationships/image" Target="../media/image9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90.gif"/><Relationship Id="rId5" Type="http://schemas.openxmlformats.org/officeDocument/2006/relationships/image" Target="../media/image92.gif"/><Relationship Id="rId6" Type="http://schemas.openxmlformats.org/officeDocument/2006/relationships/image" Target="../media/image93.gif"/><Relationship Id="rId7" Type="http://schemas.openxmlformats.org/officeDocument/2006/relationships/image" Target="../media/image97.gif"/><Relationship Id="rId8" Type="http://schemas.openxmlformats.org/officeDocument/2006/relationships/image" Target="../media/image9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2.xml"/><Relationship Id="rId3"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5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45.gif"/><Relationship Id="rId5"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73.jpg"/><Relationship Id="rId5"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52.png"/><Relationship Id="rId5" Type="http://schemas.openxmlformats.org/officeDocument/2006/relationships/image" Target="../media/image55.gif"/><Relationship Id="rId6"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en.wikipedia.org/wiki/Poisson_distribution#/media/File:Poisson_pmf.sv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03"/>
          <p:cNvSpPr txBox="1"/>
          <p:nvPr>
            <p:ph type="title"/>
          </p:nvPr>
        </p:nvSpPr>
        <p:spPr>
          <a:xfrm>
            <a:off x="1959550" y="3924475"/>
            <a:ext cx="3909000" cy="39366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54" name="Google Shape;454;p103"/>
          <p:cNvSpPr txBox="1"/>
          <p:nvPr>
            <p:ph idx="2" type="title"/>
          </p:nvPr>
        </p:nvSpPr>
        <p:spPr>
          <a:xfrm>
            <a:off x="1959551" y="3241950"/>
            <a:ext cx="8520600" cy="57267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Probability distributions</a:t>
            </a:r>
            <a:endParaRPr>
              <a:latin typeface="Montserrat"/>
              <a:ea typeface="Montserrat"/>
              <a:cs typeface="Montserrat"/>
              <a:sym typeface="Montserrat"/>
            </a:endParaRPr>
          </a:p>
        </p:txBody>
      </p:sp>
      <p:pic>
        <p:nvPicPr>
          <p:cNvPr id="455" name="Google Shape;455;p103"/>
          <p:cNvPicPr preferRelativeResize="0"/>
          <p:nvPr/>
        </p:nvPicPr>
        <p:blipFill rotWithShape="1">
          <a:blip r:embed="rId3">
            <a:alphaModFix/>
          </a:blip>
          <a:srcRect b="0" l="33453" r="0" t="0"/>
          <a:stretch/>
        </p:blipFill>
        <p:spPr>
          <a:xfrm>
            <a:off x="439475" y="3165750"/>
            <a:ext cx="1059750" cy="1059750"/>
          </a:xfrm>
          <a:prstGeom prst="ellipse">
            <a:avLst/>
          </a:prstGeom>
          <a:noFill/>
          <a:ln>
            <a:noFill/>
          </a:ln>
        </p:spPr>
      </p:pic>
      <p:sp>
        <p:nvSpPr>
          <p:cNvPr id="456" name="Google Shape;456;p103"/>
          <p:cNvSpPr txBox="1"/>
          <p:nvPr/>
        </p:nvSpPr>
        <p:spPr>
          <a:xfrm>
            <a:off x="1044050" y="429900"/>
            <a:ext cx="5535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P(tmrw weather == sunny)= 0.3</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Probability: 0.3 in [0,1]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Random variable: weather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State: sunny  —&gt; discrete variable because the state space is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{sunny, not_sunny}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X —&gt; Classification (LR,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P(temperature tmrw in Berlin is 30C)= 0.01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Random variable: tmp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State space: \RR+=[o, infty) → rv is a </a:t>
            </a:r>
            <a:r>
              <a:rPr lang="en">
                <a:latin typeface="Roboto"/>
                <a:ea typeface="Roboto"/>
                <a:cs typeface="Roboto"/>
                <a:sym typeface="Roboto"/>
              </a:rPr>
              <a:t>continuous</a:t>
            </a:r>
            <a:r>
              <a:rPr lang="en">
                <a:latin typeface="Roboto"/>
                <a:ea typeface="Roboto"/>
                <a:cs typeface="Roboto"/>
                <a:sym typeface="Roboto"/>
              </a:rPr>
              <a:t> rv</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X —---&gt; Regression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how we calculate the probabilities?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112"/>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DISCRETE DISTRIBUTIONS: POISSON DISTRIBUTION</a:t>
            </a:r>
            <a:endParaRPr b="0" i="0" sz="2100" u="none" cap="none" strike="noStrike">
              <a:solidFill>
                <a:srgbClr val="2E2E2E"/>
              </a:solidFill>
              <a:latin typeface="Montserrat"/>
              <a:ea typeface="Montserrat"/>
              <a:cs typeface="Montserrat"/>
              <a:sym typeface="Montserrat"/>
            </a:endParaRPr>
          </a:p>
        </p:txBody>
      </p:sp>
      <p:sp>
        <p:nvSpPr>
          <p:cNvPr id="536" name="Google Shape;536;p112"/>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37" name="Google Shape;537;p112"/>
          <p:cNvSpPr txBox="1"/>
          <p:nvPr/>
        </p:nvSpPr>
        <p:spPr>
          <a:xfrm>
            <a:off x="707225" y="13692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Poisson distribution is used when computing the probability of a k number (integer value [0, ∞]) of events (</a:t>
            </a:r>
            <a:r>
              <a:rPr b="1" i="0" lang="en" sz="1800" u="none" cap="none" strike="noStrike">
                <a:solidFill>
                  <a:srgbClr val="2DC5FA"/>
                </a:solidFill>
                <a:highlight>
                  <a:srgbClr val="FFFFFF"/>
                </a:highlight>
                <a:latin typeface="Roboto"/>
                <a:ea typeface="Roboto"/>
                <a:cs typeface="Roboto"/>
                <a:sym typeface="Roboto"/>
              </a:rPr>
              <a:t> counts</a:t>
            </a:r>
            <a:r>
              <a:rPr b="0" i="0" lang="en" sz="1800" u="none" cap="none" strike="noStrike">
                <a:solidFill>
                  <a:srgbClr val="172B4D"/>
                </a:solidFill>
                <a:highlight>
                  <a:srgbClr val="FFFFFF"/>
                </a:highlight>
                <a:latin typeface="Roboto"/>
                <a:ea typeface="Roboto"/>
                <a:cs typeface="Roboto"/>
                <a:sym typeface="Roboto"/>
              </a:rPr>
              <a:t> ), and it’s given by:</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In general the Poisson distribution for  </a:t>
            </a:r>
            <a:r>
              <a:rPr b="1" i="0" lang="en" sz="1800" u="none" cap="none" strike="noStrike">
                <a:solidFill>
                  <a:srgbClr val="FF0000"/>
                </a:solidFill>
                <a:highlight>
                  <a:srgbClr val="FFFFFF"/>
                </a:highlight>
                <a:latin typeface="Roboto"/>
                <a:ea typeface="Roboto"/>
                <a:cs typeface="Roboto"/>
                <a:sym typeface="Roboto"/>
              </a:rPr>
              <a:t>DISCRETE</a:t>
            </a:r>
            <a:r>
              <a:rPr b="0" i="0" lang="en" sz="1800" u="none" cap="none" strike="noStrike">
                <a:solidFill>
                  <a:srgbClr val="172B4D"/>
                </a:solidFill>
                <a:highlight>
                  <a:srgbClr val="FFFFFF"/>
                </a:highlight>
                <a:latin typeface="Roboto"/>
                <a:ea typeface="Roboto"/>
                <a:cs typeface="Roboto"/>
                <a:sym typeface="Roboto"/>
              </a:rPr>
              <a:t> variables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possible number of outcomes </a:t>
            </a:r>
            <a:r>
              <a:rPr b="1" i="0" lang="en" sz="1800" u="none" cap="none" strike="noStrike">
                <a:solidFill>
                  <a:srgbClr val="FF0000"/>
                </a:solidFill>
                <a:highlight>
                  <a:srgbClr val="FFFFFF"/>
                </a:highlight>
                <a:latin typeface="Roboto"/>
                <a:ea typeface="Roboto"/>
                <a:cs typeface="Roboto"/>
                <a:sym typeface="Roboto"/>
              </a:rPr>
              <a:t>is unlimited</a:t>
            </a:r>
            <a:r>
              <a:rPr b="0" i="0" lang="en" sz="1800" u="none" cap="none" strike="noStrike">
                <a:solidFill>
                  <a:srgbClr val="172B4D"/>
                </a:solidFill>
                <a:highlight>
                  <a:srgbClr val="FFFFFF"/>
                </a:highlight>
                <a:latin typeface="Roboto"/>
                <a:ea typeface="Roboto"/>
                <a:cs typeface="Roboto"/>
                <a:sym typeface="Roboto"/>
              </a:rPr>
              <a:t>! (Binomial only has a </a:t>
            </a:r>
            <a:r>
              <a:rPr b="1" i="0" lang="en" sz="1800" u="none" cap="none" strike="noStrike">
                <a:solidFill>
                  <a:srgbClr val="FF0000"/>
                </a:solidFill>
                <a:highlight>
                  <a:srgbClr val="FFFFFF"/>
                </a:highlight>
                <a:latin typeface="Roboto"/>
                <a:ea typeface="Roboto"/>
                <a:cs typeface="Roboto"/>
                <a:sym typeface="Roboto"/>
              </a:rPr>
              <a:t>finite </a:t>
            </a:r>
            <a:r>
              <a:rPr b="0" i="0" lang="en" sz="1800" u="none" cap="none" strike="noStrike">
                <a:solidFill>
                  <a:srgbClr val="172B4D"/>
                </a:solidFill>
                <a:highlight>
                  <a:srgbClr val="FFFFFF"/>
                </a:highlight>
                <a:latin typeface="Roboto"/>
                <a:ea typeface="Roboto"/>
                <a:cs typeface="Roboto"/>
                <a:sym typeface="Roboto"/>
              </a:rPr>
              <a:t>amount of possible outcomes).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Is used when we model counting events that can have any values: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Cars arriving a toll per hour</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Clients on a cashier queue per hour.</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38" name="Google Shape;538;p112"/>
          <p:cNvPicPr preferRelativeResize="0"/>
          <p:nvPr/>
        </p:nvPicPr>
        <p:blipFill rotWithShape="1">
          <a:blip r:embed="rId4">
            <a:alphaModFix/>
          </a:blip>
          <a:srcRect b="0" l="0" r="0" t="0"/>
          <a:stretch/>
        </p:blipFill>
        <p:spPr>
          <a:xfrm>
            <a:off x="5564175" y="2720625"/>
            <a:ext cx="1894848" cy="359606"/>
          </a:xfrm>
          <a:prstGeom prst="rect">
            <a:avLst/>
          </a:prstGeom>
          <a:noFill/>
          <a:ln>
            <a:noFill/>
          </a:ln>
        </p:spPr>
      </p:pic>
      <p:pic>
        <p:nvPicPr>
          <p:cNvPr id="539" name="Google Shape;539;p112"/>
          <p:cNvPicPr preferRelativeResize="0"/>
          <p:nvPr/>
        </p:nvPicPr>
        <p:blipFill rotWithShape="1">
          <a:blip r:embed="rId5">
            <a:alphaModFix/>
          </a:blip>
          <a:srcRect b="0" l="0" r="0" t="0"/>
          <a:stretch/>
        </p:blipFill>
        <p:spPr>
          <a:xfrm>
            <a:off x="1981100" y="2565004"/>
            <a:ext cx="1937930" cy="53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113"/>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DISCRETE DISTRIBUTIONS: POISSON DISTRIBUTION</a:t>
            </a:r>
            <a:endParaRPr b="0" i="0" sz="2100" u="none" cap="none" strike="noStrike">
              <a:solidFill>
                <a:srgbClr val="2E2E2E"/>
              </a:solidFill>
              <a:latin typeface="Montserrat"/>
              <a:ea typeface="Montserrat"/>
              <a:cs typeface="Montserrat"/>
              <a:sym typeface="Montserrat"/>
            </a:endParaRPr>
          </a:p>
        </p:txBody>
      </p:sp>
      <p:sp>
        <p:nvSpPr>
          <p:cNvPr id="545" name="Google Shape;545;p113"/>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46" name="Google Shape;546;p113"/>
          <p:cNvSpPr txBox="1"/>
          <p:nvPr/>
        </p:nvSpPr>
        <p:spPr>
          <a:xfrm>
            <a:off x="707225" y="13692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Poisson distribution is used when computing the probability of a k n</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47" name="Google Shape;547;p113"/>
          <p:cNvPicPr preferRelativeResize="0"/>
          <p:nvPr/>
        </p:nvPicPr>
        <p:blipFill rotWithShape="1">
          <a:blip r:embed="rId4">
            <a:alphaModFix/>
          </a:blip>
          <a:srcRect b="0" l="0" r="0" t="0"/>
          <a:stretch/>
        </p:blipFill>
        <p:spPr>
          <a:xfrm>
            <a:off x="5514325" y="2220495"/>
            <a:ext cx="1894848" cy="359606"/>
          </a:xfrm>
          <a:prstGeom prst="rect">
            <a:avLst/>
          </a:prstGeom>
          <a:noFill/>
          <a:ln>
            <a:noFill/>
          </a:ln>
        </p:spPr>
      </p:pic>
      <p:pic>
        <p:nvPicPr>
          <p:cNvPr id="548" name="Google Shape;548;p113"/>
          <p:cNvPicPr preferRelativeResize="0"/>
          <p:nvPr/>
        </p:nvPicPr>
        <p:blipFill rotWithShape="1">
          <a:blip r:embed="rId5">
            <a:alphaModFix/>
          </a:blip>
          <a:srcRect b="0" l="0" r="0" t="0"/>
          <a:stretch/>
        </p:blipFill>
        <p:spPr>
          <a:xfrm>
            <a:off x="1964475" y="2133566"/>
            <a:ext cx="1937930" cy="533475"/>
          </a:xfrm>
          <a:prstGeom prst="rect">
            <a:avLst/>
          </a:prstGeom>
          <a:noFill/>
          <a:ln>
            <a:noFill/>
          </a:ln>
        </p:spPr>
      </p:pic>
      <p:pic>
        <p:nvPicPr>
          <p:cNvPr id="549" name="Google Shape;549;p113"/>
          <p:cNvPicPr preferRelativeResize="0"/>
          <p:nvPr/>
        </p:nvPicPr>
        <p:blipFill rotWithShape="1">
          <a:blip r:embed="rId6">
            <a:alphaModFix/>
          </a:blip>
          <a:srcRect b="0" l="0" r="0" t="0"/>
          <a:stretch/>
        </p:blipFill>
        <p:spPr>
          <a:xfrm>
            <a:off x="1705112" y="2789118"/>
            <a:ext cx="3892928" cy="1787557"/>
          </a:xfrm>
          <a:prstGeom prst="rect">
            <a:avLst/>
          </a:prstGeom>
          <a:noFill/>
          <a:ln>
            <a:noFill/>
          </a:ln>
        </p:spPr>
      </p:pic>
      <p:sp>
        <p:nvSpPr>
          <p:cNvPr id="550" name="Google Shape;550;p113"/>
          <p:cNvSpPr txBox="1"/>
          <p:nvPr/>
        </p:nvSpPr>
        <p:spPr>
          <a:xfrm>
            <a:off x="5796025" y="4521675"/>
            <a:ext cx="25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Possible outcomes x=0,1,2,34,5,</a:t>
            </a:r>
            <a:endParaRPr>
              <a:latin typeface="Roboto"/>
              <a:ea typeface="Roboto"/>
              <a:cs typeface="Roboto"/>
              <a:sym typeface="Roboto"/>
            </a:endParaRPr>
          </a:p>
        </p:txBody>
      </p:sp>
      <p:sp>
        <p:nvSpPr>
          <p:cNvPr id="551" name="Google Shape;551;p113"/>
          <p:cNvSpPr txBox="1"/>
          <p:nvPr/>
        </p:nvSpPr>
        <p:spPr>
          <a:xfrm>
            <a:off x="1182225" y="3301050"/>
            <a:ext cx="3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114"/>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CONTINUOUS DISTRIBUTIONS: UNIFORM DISTRIBUTION</a:t>
            </a:r>
            <a:endParaRPr b="0" i="0" sz="2100" u="none" cap="none" strike="noStrike">
              <a:solidFill>
                <a:srgbClr val="2DC5FA"/>
              </a:solidFill>
              <a:latin typeface="Montserrat"/>
              <a:ea typeface="Montserrat"/>
              <a:cs typeface="Montserrat"/>
              <a:sym typeface="Montserrat"/>
            </a:endParaRPr>
          </a:p>
        </p:txBody>
      </p:sp>
      <p:sp>
        <p:nvSpPr>
          <p:cNvPr id="557" name="Google Shape;557;p114"/>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8" name="Google Shape;558;p114"/>
          <p:cNvSpPr txBox="1"/>
          <p:nvPr/>
        </p:nvSpPr>
        <p:spPr>
          <a:xfrm>
            <a:off x="707225" y="15216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For this distribution, all the values have the same probability to appear.</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uniform distribution is characterized by being constant: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rPr b="0" i="0" lang="en"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59" name="Google Shape;559;p114"/>
          <p:cNvPicPr preferRelativeResize="0"/>
          <p:nvPr/>
        </p:nvPicPr>
        <p:blipFill rotWithShape="1">
          <a:blip r:embed="rId4">
            <a:alphaModFix/>
          </a:blip>
          <a:srcRect b="0" l="0" r="0" t="0"/>
          <a:stretch/>
        </p:blipFill>
        <p:spPr>
          <a:xfrm>
            <a:off x="5651900" y="2925825"/>
            <a:ext cx="1760740" cy="1257262"/>
          </a:xfrm>
          <a:prstGeom prst="rect">
            <a:avLst/>
          </a:prstGeom>
          <a:noFill/>
          <a:ln>
            <a:noFill/>
          </a:ln>
        </p:spPr>
      </p:pic>
      <p:pic>
        <p:nvPicPr>
          <p:cNvPr id="560" name="Google Shape;560;p114"/>
          <p:cNvPicPr preferRelativeResize="0"/>
          <p:nvPr/>
        </p:nvPicPr>
        <p:blipFill rotWithShape="1">
          <a:blip r:embed="rId5">
            <a:alphaModFix/>
          </a:blip>
          <a:srcRect b="0" l="0" r="0" t="0"/>
          <a:stretch/>
        </p:blipFill>
        <p:spPr>
          <a:xfrm>
            <a:off x="2607900" y="2925825"/>
            <a:ext cx="971550" cy="364332"/>
          </a:xfrm>
          <a:prstGeom prst="rect">
            <a:avLst/>
          </a:prstGeom>
          <a:noFill/>
          <a:ln>
            <a:noFill/>
          </a:ln>
        </p:spPr>
      </p:pic>
      <p:pic>
        <p:nvPicPr>
          <p:cNvPr id="561" name="Google Shape;561;p114"/>
          <p:cNvPicPr preferRelativeResize="0"/>
          <p:nvPr/>
        </p:nvPicPr>
        <p:blipFill rotWithShape="1">
          <a:blip r:embed="rId6">
            <a:alphaModFix/>
          </a:blip>
          <a:srcRect b="0" l="0" r="0" t="0"/>
          <a:stretch/>
        </p:blipFill>
        <p:spPr>
          <a:xfrm>
            <a:off x="1655400" y="3681050"/>
            <a:ext cx="771525" cy="328613"/>
          </a:xfrm>
          <a:prstGeom prst="rect">
            <a:avLst/>
          </a:prstGeom>
          <a:noFill/>
          <a:ln>
            <a:noFill/>
          </a:ln>
        </p:spPr>
      </p:pic>
      <p:pic>
        <p:nvPicPr>
          <p:cNvPr id="562" name="Google Shape;562;p114"/>
          <p:cNvPicPr preferRelativeResize="0"/>
          <p:nvPr/>
        </p:nvPicPr>
        <p:blipFill rotWithShape="1">
          <a:blip r:embed="rId7">
            <a:alphaModFix/>
          </a:blip>
          <a:srcRect b="0" l="0" r="0" t="0"/>
          <a:stretch/>
        </p:blipFill>
        <p:spPr>
          <a:xfrm>
            <a:off x="3903300" y="3652475"/>
            <a:ext cx="771525" cy="371475"/>
          </a:xfrm>
          <a:prstGeom prst="rect">
            <a:avLst/>
          </a:prstGeom>
          <a:noFill/>
          <a:ln>
            <a:noFill/>
          </a:ln>
        </p:spPr>
      </p:pic>
      <p:sp>
        <p:nvSpPr>
          <p:cNvPr id="563" name="Google Shape;563;p114"/>
          <p:cNvSpPr txBox="1"/>
          <p:nvPr/>
        </p:nvSpPr>
        <p:spPr>
          <a:xfrm>
            <a:off x="790725" y="2709925"/>
            <a:ext cx="16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P(a,b)= (b-a)/x</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115"/>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CONTINUOUS DISTRIBUTIONS: EXPONENTIAL DISTRIBUTION</a:t>
            </a:r>
            <a:endParaRPr b="0" i="0" sz="2100" u="none" cap="none" strike="noStrike">
              <a:solidFill>
                <a:srgbClr val="2DC5FA"/>
              </a:solidFill>
              <a:latin typeface="Montserrat"/>
              <a:ea typeface="Montserrat"/>
              <a:cs typeface="Montserrat"/>
              <a:sym typeface="Montserrat"/>
            </a:endParaRPr>
          </a:p>
        </p:txBody>
      </p:sp>
      <p:sp>
        <p:nvSpPr>
          <p:cNvPr id="569" name="Google Shape;569;p115"/>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0" name="Google Shape;570;p115"/>
          <p:cNvSpPr txBox="1"/>
          <p:nvPr/>
        </p:nvSpPr>
        <p:spPr>
          <a:xfrm>
            <a:off x="707225" y="15216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exponential distribution has the following pdf:</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It has the following range of values: [0,inf)</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71" name="Google Shape;571;p115"/>
          <p:cNvPicPr preferRelativeResize="0"/>
          <p:nvPr/>
        </p:nvPicPr>
        <p:blipFill rotWithShape="1">
          <a:blip r:embed="rId4">
            <a:alphaModFix/>
          </a:blip>
          <a:srcRect b="0" l="0" r="0" t="0"/>
          <a:stretch/>
        </p:blipFill>
        <p:spPr>
          <a:xfrm>
            <a:off x="922075" y="2351765"/>
            <a:ext cx="1630931" cy="357262"/>
          </a:xfrm>
          <a:prstGeom prst="rect">
            <a:avLst/>
          </a:prstGeom>
          <a:noFill/>
          <a:ln>
            <a:noFill/>
          </a:ln>
        </p:spPr>
      </p:pic>
      <p:pic>
        <p:nvPicPr>
          <p:cNvPr id="572" name="Google Shape;572;p115"/>
          <p:cNvPicPr preferRelativeResize="0"/>
          <p:nvPr/>
        </p:nvPicPr>
        <p:blipFill rotWithShape="1">
          <a:blip r:embed="rId5">
            <a:alphaModFix/>
          </a:blip>
          <a:srcRect b="0" l="0" r="0" t="0"/>
          <a:stretch/>
        </p:blipFill>
        <p:spPr>
          <a:xfrm>
            <a:off x="3429775" y="2295200"/>
            <a:ext cx="2013581" cy="474900"/>
          </a:xfrm>
          <a:prstGeom prst="rect">
            <a:avLst/>
          </a:prstGeom>
          <a:noFill/>
          <a:ln>
            <a:noFill/>
          </a:ln>
        </p:spPr>
      </p:pic>
      <p:pic>
        <p:nvPicPr>
          <p:cNvPr id="573" name="Google Shape;573;p115"/>
          <p:cNvPicPr preferRelativeResize="0"/>
          <p:nvPr/>
        </p:nvPicPr>
        <p:blipFill rotWithShape="1">
          <a:blip r:embed="rId6">
            <a:alphaModFix/>
          </a:blip>
          <a:srcRect b="0" l="0" r="0" t="0"/>
          <a:stretch/>
        </p:blipFill>
        <p:spPr>
          <a:xfrm>
            <a:off x="5915075" y="2893000"/>
            <a:ext cx="2013582" cy="1339035"/>
          </a:xfrm>
          <a:prstGeom prst="rect">
            <a:avLst/>
          </a:prstGeom>
          <a:noFill/>
          <a:ln>
            <a:noFill/>
          </a:ln>
        </p:spPr>
      </p:pic>
      <p:pic>
        <p:nvPicPr>
          <p:cNvPr id="574" name="Google Shape;574;p115"/>
          <p:cNvPicPr preferRelativeResize="0"/>
          <p:nvPr/>
        </p:nvPicPr>
        <p:blipFill rotWithShape="1">
          <a:blip r:embed="rId7">
            <a:alphaModFix/>
          </a:blip>
          <a:srcRect b="0" l="0" r="0" t="0"/>
          <a:stretch/>
        </p:blipFill>
        <p:spPr>
          <a:xfrm>
            <a:off x="1531350" y="3954175"/>
            <a:ext cx="468825" cy="378350"/>
          </a:xfrm>
          <a:prstGeom prst="rect">
            <a:avLst/>
          </a:prstGeom>
          <a:noFill/>
          <a:ln>
            <a:noFill/>
          </a:ln>
        </p:spPr>
      </p:pic>
      <p:pic>
        <p:nvPicPr>
          <p:cNvPr id="575" name="Google Shape;575;p115"/>
          <p:cNvPicPr preferRelativeResize="0"/>
          <p:nvPr/>
        </p:nvPicPr>
        <p:blipFill rotWithShape="1">
          <a:blip r:embed="rId8">
            <a:alphaModFix/>
          </a:blip>
          <a:srcRect b="0" l="0" r="0" t="0"/>
          <a:stretch/>
        </p:blipFill>
        <p:spPr>
          <a:xfrm>
            <a:off x="2966750" y="3964058"/>
            <a:ext cx="468825" cy="378350"/>
          </a:xfrm>
          <a:prstGeom prst="rect">
            <a:avLst/>
          </a:prstGeom>
          <a:noFill/>
          <a:ln>
            <a:noFill/>
          </a:ln>
        </p:spPr>
      </p:pic>
      <p:sp>
        <p:nvSpPr>
          <p:cNvPr id="576" name="Google Shape;576;p115"/>
          <p:cNvSpPr txBox="1"/>
          <p:nvPr/>
        </p:nvSpPr>
        <p:spPr>
          <a:xfrm>
            <a:off x="6686550" y="1520025"/>
            <a:ext cx="208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Poisson(lambda)</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Lambda: param that counts the rate cars per hour coming to my street</a:t>
            </a:r>
            <a:endParaRPr sz="800">
              <a:latin typeface="Roboto"/>
              <a:ea typeface="Roboto"/>
              <a:cs typeface="Roboto"/>
              <a:sym typeface="Roboto"/>
            </a:endParaRPr>
          </a:p>
        </p:txBody>
      </p:sp>
      <p:sp>
        <p:nvSpPr>
          <p:cNvPr id="577" name="Google Shape;577;p115"/>
          <p:cNvSpPr txBox="1"/>
          <p:nvPr/>
        </p:nvSpPr>
        <p:spPr>
          <a:xfrm>
            <a:off x="1220625" y="2794375"/>
            <a:ext cx="37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X: time between 2 cars coming into my street</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116"/>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CHI2 DISTRIBUTION</a:t>
            </a:r>
            <a:endParaRPr b="0" i="0" sz="2100" u="none" cap="none" strike="noStrike">
              <a:solidFill>
                <a:srgbClr val="2DC5FA"/>
              </a:solidFill>
              <a:latin typeface="Montserrat"/>
              <a:ea typeface="Montserrat"/>
              <a:cs typeface="Montserrat"/>
              <a:sym typeface="Montserrat"/>
            </a:endParaRPr>
          </a:p>
        </p:txBody>
      </p:sp>
      <p:sp>
        <p:nvSpPr>
          <p:cNvPr id="583" name="Google Shape;583;p116"/>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84" name="Google Shape;584;p116"/>
          <p:cNvPicPr preferRelativeResize="0"/>
          <p:nvPr/>
        </p:nvPicPr>
        <p:blipFill rotWithShape="1">
          <a:blip r:embed="rId4">
            <a:alphaModFix/>
          </a:blip>
          <a:srcRect b="0" l="0" r="0" t="0"/>
          <a:stretch/>
        </p:blipFill>
        <p:spPr>
          <a:xfrm>
            <a:off x="768363" y="2216171"/>
            <a:ext cx="2656057" cy="711180"/>
          </a:xfrm>
          <a:prstGeom prst="rect">
            <a:avLst/>
          </a:prstGeom>
          <a:noFill/>
          <a:ln>
            <a:noFill/>
          </a:ln>
        </p:spPr>
      </p:pic>
      <p:pic>
        <p:nvPicPr>
          <p:cNvPr id="585" name="Google Shape;585;p116"/>
          <p:cNvPicPr preferRelativeResize="0"/>
          <p:nvPr/>
        </p:nvPicPr>
        <p:blipFill rotWithShape="1">
          <a:blip r:embed="rId5">
            <a:alphaModFix/>
          </a:blip>
          <a:srcRect b="0" l="0" r="0" t="0"/>
          <a:stretch/>
        </p:blipFill>
        <p:spPr>
          <a:xfrm>
            <a:off x="768350" y="3099690"/>
            <a:ext cx="3109343" cy="711180"/>
          </a:xfrm>
          <a:prstGeom prst="rect">
            <a:avLst/>
          </a:prstGeom>
          <a:noFill/>
          <a:ln>
            <a:noFill/>
          </a:ln>
        </p:spPr>
      </p:pic>
      <p:pic>
        <p:nvPicPr>
          <p:cNvPr id="586" name="Google Shape;586;p116"/>
          <p:cNvPicPr preferRelativeResize="0"/>
          <p:nvPr/>
        </p:nvPicPr>
        <p:blipFill rotWithShape="1">
          <a:blip r:embed="rId6">
            <a:alphaModFix/>
          </a:blip>
          <a:srcRect b="0" l="0" r="0" t="0"/>
          <a:stretch/>
        </p:blipFill>
        <p:spPr>
          <a:xfrm>
            <a:off x="4527975" y="1620586"/>
            <a:ext cx="3730641" cy="2797966"/>
          </a:xfrm>
          <a:prstGeom prst="rect">
            <a:avLst/>
          </a:prstGeom>
          <a:noFill/>
          <a:ln>
            <a:noFill/>
          </a:ln>
        </p:spPr>
      </p:pic>
      <p:sp>
        <p:nvSpPr>
          <p:cNvPr id="587" name="Google Shape;587;p116"/>
          <p:cNvSpPr txBox="1"/>
          <p:nvPr/>
        </p:nvSpPr>
        <p:spPr>
          <a:xfrm>
            <a:off x="738238" y="1466640"/>
            <a:ext cx="3011400" cy="93366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It has the following range of values: [0,inf)</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588" name="Google Shape;588;p116"/>
          <p:cNvPicPr preferRelativeResize="0"/>
          <p:nvPr/>
        </p:nvPicPr>
        <p:blipFill rotWithShape="1">
          <a:blip r:embed="rId7">
            <a:alphaModFix/>
          </a:blip>
          <a:srcRect b="0" l="0" r="0" t="0"/>
          <a:stretch/>
        </p:blipFill>
        <p:spPr>
          <a:xfrm>
            <a:off x="768350" y="3983237"/>
            <a:ext cx="2656035" cy="4609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117"/>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T-STUDENT DISTRIBUTION</a:t>
            </a:r>
            <a:endParaRPr b="0" i="0" sz="2100" u="none" cap="none" strike="noStrike">
              <a:solidFill>
                <a:srgbClr val="2DC5FA"/>
              </a:solidFill>
              <a:latin typeface="Montserrat"/>
              <a:ea typeface="Montserrat"/>
              <a:cs typeface="Montserrat"/>
              <a:sym typeface="Montserrat"/>
            </a:endParaRPr>
          </a:p>
        </p:txBody>
      </p:sp>
      <p:sp>
        <p:nvSpPr>
          <p:cNvPr id="594" name="Google Shape;594;p117"/>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95" name="Google Shape;595;p117"/>
          <p:cNvPicPr preferRelativeResize="0"/>
          <p:nvPr/>
        </p:nvPicPr>
        <p:blipFill rotWithShape="1">
          <a:blip r:embed="rId4">
            <a:alphaModFix/>
          </a:blip>
          <a:srcRect b="0" l="0" r="0" t="16008"/>
          <a:stretch/>
        </p:blipFill>
        <p:spPr>
          <a:xfrm>
            <a:off x="4721000" y="1552005"/>
            <a:ext cx="4050126" cy="2702850"/>
          </a:xfrm>
          <a:prstGeom prst="rect">
            <a:avLst/>
          </a:prstGeom>
          <a:noFill/>
          <a:ln>
            <a:noFill/>
          </a:ln>
        </p:spPr>
      </p:pic>
      <p:pic>
        <p:nvPicPr>
          <p:cNvPr id="596" name="Google Shape;596;p117"/>
          <p:cNvPicPr preferRelativeResize="0"/>
          <p:nvPr/>
        </p:nvPicPr>
        <p:blipFill rotWithShape="1">
          <a:blip r:embed="rId5">
            <a:alphaModFix/>
          </a:blip>
          <a:srcRect b="0" l="0" r="0" t="0"/>
          <a:stretch/>
        </p:blipFill>
        <p:spPr>
          <a:xfrm>
            <a:off x="539750" y="1620587"/>
            <a:ext cx="3488808" cy="711180"/>
          </a:xfrm>
          <a:prstGeom prst="rect">
            <a:avLst/>
          </a:prstGeom>
          <a:noFill/>
          <a:ln>
            <a:noFill/>
          </a:ln>
        </p:spPr>
      </p:pic>
      <p:pic>
        <p:nvPicPr>
          <p:cNvPr id="597" name="Google Shape;597;p117"/>
          <p:cNvPicPr preferRelativeResize="0"/>
          <p:nvPr/>
        </p:nvPicPr>
        <p:blipFill rotWithShape="1">
          <a:blip r:embed="rId6">
            <a:alphaModFix/>
          </a:blip>
          <a:srcRect b="0" l="0" r="0" t="0"/>
          <a:stretch/>
        </p:blipFill>
        <p:spPr>
          <a:xfrm>
            <a:off x="768350" y="2925360"/>
            <a:ext cx="2889158" cy="630630"/>
          </a:xfrm>
          <a:prstGeom prst="rect">
            <a:avLst/>
          </a:prstGeom>
          <a:noFill/>
          <a:ln>
            <a:noFill/>
          </a:ln>
        </p:spPr>
      </p:pic>
      <p:pic>
        <p:nvPicPr>
          <p:cNvPr id="598" name="Google Shape;598;p117"/>
          <p:cNvPicPr preferRelativeResize="0"/>
          <p:nvPr/>
        </p:nvPicPr>
        <p:blipFill rotWithShape="1">
          <a:blip r:embed="rId7">
            <a:alphaModFix/>
          </a:blip>
          <a:srcRect b="0" l="0" r="0" t="0"/>
          <a:stretch/>
        </p:blipFill>
        <p:spPr>
          <a:xfrm>
            <a:off x="768350" y="3877679"/>
            <a:ext cx="2424478" cy="7111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118"/>
          <p:cNvSpPr txBox="1"/>
          <p:nvPr/>
        </p:nvSpPr>
        <p:spPr>
          <a:xfrm>
            <a:off x="707225" y="15216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normal distribution is characterized by the mean and the standard deviation.</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X can take values from (-inf,inf)</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15000"/>
              </a:lnSpc>
              <a:spcBef>
                <a:spcPts val="18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604" name="Google Shape;604;p118"/>
          <p:cNvPicPr preferRelativeResize="0"/>
          <p:nvPr/>
        </p:nvPicPr>
        <p:blipFill rotWithShape="1">
          <a:blip r:embed="rId4">
            <a:alphaModFix/>
          </a:blip>
          <a:srcRect b="0" l="0" r="0" t="0"/>
          <a:stretch/>
        </p:blipFill>
        <p:spPr>
          <a:xfrm>
            <a:off x="5765225" y="2532196"/>
            <a:ext cx="2430000" cy="1631835"/>
          </a:xfrm>
          <a:prstGeom prst="rect">
            <a:avLst/>
          </a:prstGeom>
          <a:noFill/>
          <a:ln>
            <a:noFill/>
          </a:ln>
        </p:spPr>
      </p:pic>
      <p:sp>
        <p:nvSpPr>
          <p:cNvPr id="605" name="Google Shape;605;p118"/>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NORMAL DISTRIBUTION</a:t>
            </a:r>
            <a:endParaRPr b="0" i="0" sz="2100" u="none" cap="none" strike="noStrike">
              <a:solidFill>
                <a:srgbClr val="2DC5FA"/>
              </a:solidFill>
              <a:latin typeface="Montserrat"/>
              <a:ea typeface="Montserrat"/>
              <a:cs typeface="Montserrat"/>
              <a:sym typeface="Montserrat"/>
            </a:endParaRPr>
          </a:p>
        </p:txBody>
      </p:sp>
      <p:sp>
        <p:nvSpPr>
          <p:cNvPr id="606" name="Google Shape;606;p118"/>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607" name="Google Shape;607;p118"/>
          <p:cNvPicPr preferRelativeResize="0"/>
          <p:nvPr/>
        </p:nvPicPr>
        <p:blipFill rotWithShape="1">
          <a:blip r:embed="rId5">
            <a:alphaModFix/>
          </a:blip>
          <a:srcRect b="0" l="0" r="0" t="0"/>
          <a:stretch/>
        </p:blipFill>
        <p:spPr>
          <a:xfrm>
            <a:off x="707225" y="2682675"/>
            <a:ext cx="1780688" cy="468600"/>
          </a:xfrm>
          <a:prstGeom prst="rect">
            <a:avLst/>
          </a:prstGeom>
          <a:noFill/>
          <a:ln>
            <a:noFill/>
          </a:ln>
        </p:spPr>
      </p:pic>
      <p:pic>
        <p:nvPicPr>
          <p:cNvPr id="608" name="Google Shape;608;p118"/>
          <p:cNvPicPr preferRelativeResize="0"/>
          <p:nvPr/>
        </p:nvPicPr>
        <p:blipFill rotWithShape="1">
          <a:blip r:embed="rId6">
            <a:alphaModFix/>
          </a:blip>
          <a:srcRect b="0" l="0" r="0" t="0"/>
          <a:stretch/>
        </p:blipFill>
        <p:spPr>
          <a:xfrm>
            <a:off x="3127538" y="2682675"/>
            <a:ext cx="2211791" cy="46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119"/>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PROBABILITIES IN PYTHON: SCIPY</a:t>
            </a:r>
            <a:endParaRPr b="0" i="0" sz="2100" u="none" cap="none" strike="noStrike">
              <a:solidFill>
                <a:srgbClr val="2DC5FA"/>
              </a:solidFill>
              <a:latin typeface="Montserrat"/>
              <a:ea typeface="Montserrat"/>
              <a:cs typeface="Montserrat"/>
              <a:sym typeface="Montserrat"/>
            </a:endParaRPr>
          </a:p>
        </p:txBody>
      </p:sp>
      <p:sp>
        <p:nvSpPr>
          <p:cNvPr id="614" name="Google Shape;614;p119"/>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15" name="Google Shape;615;p119"/>
          <p:cNvSpPr txBox="1"/>
          <p:nvPr/>
        </p:nvSpPr>
        <p:spPr>
          <a:xfrm>
            <a:off x="585600" y="2130161"/>
            <a:ext cx="7748400" cy="280665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Roboto"/>
              <a:buChar char="●"/>
            </a:pPr>
            <a:r>
              <a:rPr b="0" i="0" lang="en" sz="1400" u="none" cap="none" strike="noStrike">
                <a:solidFill>
                  <a:srgbClr val="333333"/>
                </a:solidFill>
                <a:latin typeface="Roboto"/>
                <a:ea typeface="Roboto"/>
                <a:cs typeface="Roboto"/>
                <a:sym typeface="Roboto"/>
              </a:rPr>
              <a:t>Scipy library contains the module ‘stats’ which allows you to compute probabilities, PDF, CDF,....for several distributions.</a:t>
            </a:r>
            <a:endParaRPr b="0" i="0" sz="1400" u="none" cap="none" strike="noStrike">
              <a:solidFill>
                <a:srgbClr val="333333"/>
              </a:solidFill>
              <a:latin typeface="Roboto"/>
              <a:ea typeface="Roboto"/>
              <a:cs typeface="Roboto"/>
              <a:sym typeface="Roboto"/>
            </a:endParaRPr>
          </a:p>
          <a:p>
            <a:pPr indent="-317500" lvl="0" marL="457200" marR="0" rtl="0" algn="l">
              <a:lnSpc>
                <a:spcPct val="115000"/>
              </a:lnSpc>
              <a:spcBef>
                <a:spcPts val="0"/>
              </a:spcBef>
              <a:spcAft>
                <a:spcPts val="0"/>
              </a:spcAft>
              <a:buClr>
                <a:srgbClr val="333333"/>
              </a:buClr>
              <a:buSzPts val="1400"/>
              <a:buFont typeface="Roboto"/>
              <a:buChar char="●"/>
            </a:pPr>
            <a:r>
              <a:rPr b="0" i="0" lang="en" sz="1400" u="sng" cap="none" strike="noStrike">
                <a:solidFill>
                  <a:schemeClr val="hlink"/>
                </a:solidFill>
                <a:latin typeface="Roboto"/>
                <a:ea typeface="Roboto"/>
                <a:cs typeface="Roboto"/>
                <a:sym typeface="Roboto"/>
                <a:hlinkClick r:id="rId4"/>
              </a:rPr>
              <a:t>Official documentation</a:t>
            </a:r>
            <a:endParaRPr b="0" i="0" sz="14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scipy.stats.norm.pmf()</a:t>
            </a:r>
            <a:endParaRPr b="0" i="0" sz="1400" u="none" cap="none" strike="noStrike">
              <a:solidFill>
                <a:srgbClr val="000000"/>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scipy.stats.norm.ppf() -&gt; what is the value on the x-axis which corresponds to a given area under the curve</a:t>
            </a:r>
            <a:endParaRPr b="0" i="0" sz="140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chemeClr val="dk1"/>
                </a:solidFill>
                <a:latin typeface="Roboto"/>
                <a:ea typeface="Roboto"/>
                <a:cs typeface="Roboto"/>
                <a:sym typeface="Roboto"/>
              </a:rPr>
              <a:t>scipy.stats.norm.cdf() -&gt; </a:t>
            </a:r>
            <a:endParaRPr b="0" i="0" sz="140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scipy.stats.expon.pmf()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Every distribution has his own pmf() function in scipy.</a:t>
            </a:r>
            <a:endParaRPr b="0" i="0" sz="1400" u="none" cap="none" strike="noStrike">
              <a:solidFill>
                <a:srgbClr val="000000"/>
              </a:solidFill>
              <a:latin typeface="Roboto"/>
              <a:ea typeface="Roboto"/>
              <a:cs typeface="Roboto"/>
              <a:sym typeface="Roboto"/>
            </a:endParaRPr>
          </a:p>
        </p:txBody>
      </p:sp>
      <p:pic>
        <p:nvPicPr>
          <p:cNvPr id="616" name="Google Shape;616;p119"/>
          <p:cNvPicPr preferRelativeResize="0"/>
          <p:nvPr/>
        </p:nvPicPr>
        <p:blipFill rotWithShape="1">
          <a:blip r:embed="rId5">
            <a:alphaModFix/>
          </a:blip>
          <a:srcRect b="0" l="0" r="0" t="0"/>
          <a:stretch/>
        </p:blipFill>
        <p:spPr>
          <a:xfrm>
            <a:off x="7060225" y="665075"/>
            <a:ext cx="844425" cy="84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20"/>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622" name="Google Shape;622;p120"/>
          <p:cNvSpPr txBox="1"/>
          <p:nvPr>
            <p:ph idx="2" type="title"/>
          </p:nvPr>
        </p:nvSpPr>
        <p:spPr>
          <a:xfrm>
            <a:off x="1959551" y="3241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Sampling distributions</a:t>
            </a:r>
            <a:endParaRPr>
              <a:latin typeface="Montserrat"/>
              <a:ea typeface="Montserrat"/>
              <a:cs typeface="Montserrat"/>
              <a:sym typeface="Montserrat"/>
            </a:endParaRPr>
          </a:p>
        </p:txBody>
      </p:sp>
      <p:pic>
        <p:nvPicPr>
          <p:cNvPr id="623" name="Google Shape;623;p120"/>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12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POPULATION, SAMPLE AND COLLECTION OF SAMPLES</a:t>
            </a:r>
            <a:endParaRPr b="0" i="0" sz="2100" u="none" cap="none" strike="noStrike">
              <a:solidFill>
                <a:srgbClr val="2DC5FA"/>
              </a:solidFill>
              <a:latin typeface="Montserrat"/>
              <a:ea typeface="Montserrat"/>
              <a:cs typeface="Montserrat"/>
              <a:sym typeface="Montserrat"/>
            </a:endParaRPr>
          </a:p>
        </p:txBody>
      </p:sp>
      <p:sp>
        <p:nvSpPr>
          <p:cNvPr id="629" name="Google Shape;629;p12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30" name="Google Shape;630;p121"/>
          <p:cNvSpPr txBox="1"/>
          <p:nvPr/>
        </p:nvSpPr>
        <p:spPr>
          <a:xfrm>
            <a:off x="687575" y="1547025"/>
            <a:ext cx="7748400" cy="2986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A population can be characterized by a distribution which will have:</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A sample drawn from a population will be characterized by a sample mean (changes from sample to sample; i</a:t>
            </a:r>
            <a:r>
              <a:rPr b="1" i="0" lang="en" sz="1400" u="none" cap="none" strike="noStrike">
                <a:solidFill>
                  <a:srgbClr val="FF0000"/>
                </a:solidFill>
                <a:latin typeface="Roboto"/>
                <a:ea typeface="Roboto"/>
                <a:cs typeface="Roboto"/>
                <a:sym typeface="Roboto"/>
              </a:rPr>
              <a:t>s a random variable</a:t>
            </a:r>
            <a:r>
              <a:rPr b="0" i="0" lang="en" sz="1400" u="none" cap="none" strike="noStrike">
                <a:solidFill>
                  <a:srgbClr val="000000"/>
                </a:solidFill>
                <a:latin typeface="Roboto"/>
                <a:ea typeface="Roboto"/>
                <a:cs typeface="Roboto"/>
                <a:sym typeface="Roboto"/>
              </a:rPr>
              <a:t>), and a sample standard deviation: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We can analyze what mean we will get if we compute the </a:t>
            </a:r>
            <a:r>
              <a:rPr b="1" i="0" lang="en" sz="1400" u="none" cap="none" strike="noStrike">
                <a:solidFill>
                  <a:srgbClr val="000000"/>
                </a:solidFill>
                <a:latin typeface="Roboto"/>
                <a:ea typeface="Roboto"/>
                <a:cs typeface="Roboto"/>
                <a:sym typeface="Roboto"/>
              </a:rPr>
              <a:t>mean of the means of many collected samples</a:t>
            </a:r>
            <a:r>
              <a:rPr b="0" i="0" lang="en" sz="1400" u="none" cap="none" strike="noStrike">
                <a:solidFill>
                  <a:srgbClr val="000000"/>
                </a:solidFill>
                <a:latin typeface="Roboto"/>
                <a:ea typeface="Roboto"/>
                <a:cs typeface="Roboto"/>
                <a:sym typeface="Roboto"/>
              </a:rPr>
              <a:t> from the population (sampling distribution):</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631" name="Google Shape;631;p121"/>
          <p:cNvPicPr preferRelativeResize="0"/>
          <p:nvPr/>
        </p:nvPicPr>
        <p:blipFill rotWithShape="1">
          <a:blip r:embed="rId4">
            <a:alphaModFix/>
          </a:blip>
          <a:srcRect b="0" l="0" r="0" t="0"/>
          <a:stretch/>
        </p:blipFill>
        <p:spPr>
          <a:xfrm>
            <a:off x="2888625" y="3077033"/>
            <a:ext cx="679353" cy="347225"/>
          </a:xfrm>
          <a:prstGeom prst="rect">
            <a:avLst/>
          </a:prstGeom>
          <a:noFill/>
          <a:ln>
            <a:noFill/>
          </a:ln>
        </p:spPr>
      </p:pic>
      <p:pic>
        <p:nvPicPr>
          <p:cNvPr id="632" name="Google Shape;632;p121"/>
          <p:cNvPicPr preferRelativeResize="0"/>
          <p:nvPr/>
        </p:nvPicPr>
        <p:blipFill rotWithShape="1">
          <a:blip r:embed="rId5">
            <a:alphaModFix/>
          </a:blip>
          <a:srcRect b="0" l="0" r="0" t="0"/>
          <a:stretch/>
        </p:blipFill>
        <p:spPr>
          <a:xfrm>
            <a:off x="2909225" y="4267150"/>
            <a:ext cx="828775" cy="284500"/>
          </a:xfrm>
          <a:prstGeom prst="rect">
            <a:avLst/>
          </a:prstGeom>
          <a:noFill/>
          <a:ln>
            <a:noFill/>
          </a:ln>
        </p:spPr>
      </p:pic>
      <p:pic>
        <p:nvPicPr>
          <p:cNvPr id="633" name="Google Shape;633;p121"/>
          <p:cNvPicPr preferRelativeResize="0"/>
          <p:nvPr/>
        </p:nvPicPr>
        <p:blipFill rotWithShape="1">
          <a:blip r:embed="rId6">
            <a:alphaModFix/>
          </a:blip>
          <a:srcRect b="0" l="0" r="0" t="0"/>
          <a:stretch/>
        </p:blipFill>
        <p:spPr>
          <a:xfrm>
            <a:off x="2888625" y="1996371"/>
            <a:ext cx="679350" cy="3188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104"/>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RANDOM VARIABLES:</a:t>
            </a:r>
            <a:endParaRPr b="0" i="0" sz="2100" u="none" cap="none" strike="noStrike">
              <a:solidFill>
                <a:srgbClr val="2DC5FA"/>
              </a:solidFill>
              <a:latin typeface="Montserrat"/>
              <a:ea typeface="Montserrat"/>
              <a:cs typeface="Montserrat"/>
              <a:sym typeface="Montserrat"/>
            </a:endParaRPr>
          </a:p>
        </p:txBody>
      </p:sp>
      <p:sp>
        <p:nvSpPr>
          <p:cNvPr id="462" name="Google Shape;462;p104"/>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63" name="Google Shape;463;p104"/>
          <p:cNvPicPr preferRelativeResize="0"/>
          <p:nvPr/>
        </p:nvPicPr>
        <p:blipFill rotWithShape="1">
          <a:blip r:embed="rId4">
            <a:alphaModFix/>
          </a:blip>
          <a:srcRect b="0" l="0" r="0" t="0"/>
          <a:stretch/>
        </p:blipFill>
        <p:spPr>
          <a:xfrm>
            <a:off x="642363" y="1460375"/>
            <a:ext cx="5724585" cy="241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p12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CENTRAL LIMIT THEOREM AND SOME DEFINITIONS:</a:t>
            </a:r>
            <a:endParaRPr b="0" i="0" sz="2100" u="none" cap="none" strike="noStrike">
              <a:solidFill>
                <a:srgbClr val="2DC5FA"/>
              </a:solidFill>
              <a:latin typeface="Montserrat"/>
              <a:ea typeface="Montserrat"/>
              <a:cs typeface="Montserrat"/>
              <a:sym typeface="Montserrat"/>
            </a:endParaRPr>
          </a:p>
        </p:txBody>
      </p:sp>
      <p:sp>
        <p:nvSpPr>
          <p:cNvPr id="639" name="Google Shape;639;p12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40" name="Google Shape;640;p122"/>
          <p:cNvSpPr txBox="1"/>
          <p:nvPr/>
        </p:nvSpPr>
        <p:spPr>
          <a:xfrm>
            <a:off x="687575" y="1547025"/>
            <a:ext cx="7748400" cy="4063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If the size of a sample n &gt;= 30, the </a:t>
            </a:r>
            <a:r>
              <a:rPr b="1" i="0" lang="en" sz="1400" u="none" cap="none" strike="noStrike">
                <a:solidFill>
                  <a:srgbClr val="000000"/>
                </a:solidFill>
                <a:latin typeface="Roboto"/>
                <a:ea typeface="Roboto"/>
                <a:cs typeface="Roboto"/>
                <a:sym typeface="Roboto"/>
              </a:rPr>
              <a:t>sampling distribution ( distribution of the means of many samples )</a:t>
            </a:r>
            <a:r>
              <a:rPr b="0" i="0" lang="en" sz="1400" u="none" cap="none" strike="noStrike">
                <a:solidFill>
                  <a:srgbClr val="000000"/>
                </a:solidFill>
                <a:latin typeface="Roboto"/>
                <a:ea typeface="Roboto"/>
                <a:cs typeface="Roboto"/>
                <a:sym typeface="Roboto"/>
              </a:rPr>
              <a:t> will follow a normal distribution, regardless of the original population distribution.</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The standard deviation of the sample is: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The standard error of the mean (SEM) is:</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For proportions the SE is defined as:  </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641" name="Google Shape;641;p122"/>
          <p:cNvPicPr preferRelativeResize="0"/>
          <p:nvPr/>
        </p:nvPicPr>
        <p:blipFill rotWithShape="1">
          <a:blip r:embed="rId4">
            <a:alphaModFix/>
          </a:blip>
          <a:srcRect b="0" l="0" r="0" t="0"/>
          <a:stretch/>
        </p:blipFill>
        <p:spPr>
          <a:xfrm>
            <a:off x="3337175" y="2462213"/>
            <a:ext cx="1238250" cy="219075"/>
          </a:xfrm>
          <a:prstGeom prst="rect">
            <a:avLst/>
          </a:prstGeom>
          <a:noFill/>
          <a:ln>
            <a:noFill/>
          </a:ln>
        </p:spPr>
      </p:pic>
      <p:pic>
        <p:nvPicPr>
          <p:cNvPr id="642" name="Google Shape;642;p122"/>
          <p:cNvPicPr preferRelativeResize="0"/>
          <p:nvPr/>
        </p:nvPicPr>
        <p:blipFill rotWithShape="1">
          <a:blip r:embed="rId5">
            <a:alphaModFix/>
          </a:blip>
          <a:srcRect b="0" l="0" r="0" t="0"/>
          <a:stretch/>
        </p:blipFill>
        <p:spPr>
          <a:xfrm>
            <a:off x="5089875" y="2864100"/>
            <a:ext cx="1364930" cy="604600"/>
          </a:xfrm>
          <a:prstGeom prst="rect">
            <a:avLst/>
          </a:prstGeom>
          <a:noFill/>
          <a:ln>
            <a:noFill/>
          </a:ln>
        </p:spPr>
      </p:pic>
      <p:pic>
        <p:nvPicPr>
          <p:cNvPr id="643" name="Google Shape;643;p122"/>
          <p:cNvPicPr preferRelativeResize="0"/>
          <p:nvPr/>
        </p:nvPicPr>
        <p:blipFill rotWithShape="1">
          <a:blip r:embed="rId6">
            <a:alphaModFix/>
          </a:blip>
          <a:srcRect b="0" l="0" r="0" t="0"/>
          <a:stretch/>
        </p:blipFill>
        <p:spPr>
          <a:xfrm>
            <a:off x="4781700" y="3628125"/>
            <a:ext cx="935500" cy="500700"/>
          </a:xfrm>
          <a:prstGeom prst="rect">
            <a:avLst/>
          </a:prstGeom>
          <a:noFill/>
          <a:ln>
            <a:noFill/>
          </a:ln>
        </p:spPr>
      </p:pic>
      <p:pic>
        <p:nvPicPr>
          <p:cNvPr id="644" name="Google Shape;644;p122"/>
          <p:cNvPicPr preferRelativeResize="0"/>
          <p:nvPr/>
        </p:nvPicPr>
        <p:blipFill rotWithShape="1">
          <a:blip r:embed="rId7">
            <a:alphaModFix/>
          </a:blip>
          <a:srcRect b="0" l="0" r="0" t="0"/>
          <a:stretch/>
        </p:blipFill>
        <p:spPr>
          <a:xfrm>
            <a:off x="4287100" y="4288250"/>
            <a:ext cx="1295400" cy="41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8" name="Shape 648"/>
        <p:cNvGrpSpPr/>
        <p:nvPr/>
      </p:nvGrpSpPr>
      <p:grpSpPr>
        <a:xfrm>
          <a:off x="0" y="0"/>
          <a:ext cx="0" cy="0"/>
          <a:chOff x="0" y="0"/>
          <a:chExt cx="0" cy="0"/>
        </a:xfrm>
      </p:grpSpPr>
      <p:sp>
        <p:nvSpPr>
          <p:cNvPr id="649" name="Google Shape;649;p12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LAW OF LARGE NUMBERS</a:t>
            </a:r>
            <a:endParaRPr b="0" i="0" sz="2100" u="none" cap="none" strike="noStrike">
              <a:solidFill>
                <a:srgbClr val="2DC5FA"/>
              </a:solidFill>
              <a:latin typeface="Montserrat"/>
              <a:ea typeface="Montserrat"/>
              <a:cs typeface="Montserrat"/>
              <a:sym typeface="Montserrat"/>
            </a:endParaRPr>
          </a:p>
        </p:txBody>
      </p:sp>
      <p:sp>
        <p:nvSpPr>
          <p:cNvPr id="650" name="Google Shape;650;p12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51" name="Google Shape;651;p123"/>
          <p:cNvSpPr txBox="1"/>
          <p:nvPr/>
        </p:nvSpPr>
        <p:spPr>
          <a:xfrm>
            <a:off x="687575" y="1547025"/>
            <a:ext cx="77484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If the size of a sample n increases a lot, then:</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We define Z as: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For a the distribution of </a:t>
            </a:r>
            <a:r>
              <a:rPr b="1" i="0" lang="en" sz="1400" u="none" cap="none" strike="noStrike">
                <a:solidFill>
                  <a:srgbClr val="000000"/>
                </a:solidFill>
                <a:latin typeface="Roboto"/>
                <a:ea typeface="Roboto"/>
                <a:cs typeface="Roboto"/>
                <a:sym typeface="Roboto"/>
              </a:rPr>
              <a:t>many samples (sampling distribution)</a:t>
            </a:r>
            <a:r>
              <a:rPr b="0" i="0" lang="en"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652" name="Google Shape;652;p123"/>
          <p:cNvPicPr preferRelativeResize="0"/>
          <p:nvPr/>
        </p:nvPicPr>
        <p:blipFill rotWithShape="1">
          <a:blip r:embed="rId4">
            <a:alphaModFix/>
          </a:blip>
          <a:srcRect b="0" l="0" r="0" t="0"/>
          <a:stretch/>
        </p:blipFill>
        <p:spPr>
          <a:xfrm>
            <a:off x="3065150" y="2181900"/>
            <a:ext cx="1213333" cy="218400"/>
          </a:xfrm>
          <a:prstGeom prst="rect">
            <a:avLst/>
          </a:prstGeom>
          <a:noFill/>
          <a:ln>
            <a:noFill/>
          </a:ln>
        </p:spPr>
      </p:pic>
      <p:pic>
        <p:nvPicPr>
          <p:cNvPr id="653" name="Google Shape;653;p123"/>
          <p:cNvPicPr preferRelativeResize="0"/>
          <p:nvPr/>
        </p:nvPicPr>
        <p:blipFill rotWithShape="1">
          <a:blip r:embed="rId5">
            <a:alphaModFix/>
          </a:blip>
          <a:srcRect b="0" l="0" r="0" t="0"/>
          <a:stretch/>
        </p:blipFill>
        <p:spPr>
          <a:xfrm>
            <a:off x="5023850" y="2160027"/>
            <a:ext cx="1172463" cy="218400"/>
          </a:xfrm>
          <a:prstGeom prst="rect">
            <a:avLst/>
          </a:prstGeom>
          <a:noFill/>
          <a:ln>
            <a:noFill/>
          </a:ln>
        </p:spPr>
      </p:pic>
      <p:pic>
        <p:nvPicPr>
          <p:cNvPr id="654" name="Google Shape;654;p123"/>
          <p:cNvPicPr preferRelativeResize="0"/>
          <p:nvPr/>
        </p:nvPicPr>
        <p:blipFill rotWithShape="1">
          <a:blip r:embed="rId6">
            <a:alphaModFix/>
          </a:blip>
          <a:srcRect b="0" l="0" r="0" t="0"/>
          <a:stretch/>
        </p:blipFill>
        <p:spPr>
          <a:xfrm>
            <a:off x="2739100" y="2813050"/>
            <a:ext cx="1095375" cy="438150"/>
          </a:xfrm>
          <a:prstGeom prst="rect">
            <a:avLst/>
          </a:prstGeom>
          <a:noFill/>
          <a:ln>
            <a:noFill/>
          </a:ln>
        </p:spPr>
      </p:pic>
      <p:pic>
        <p:nvPicPr>
          <p:cNvPr id="655" name="Google Shape;655;p123"/>
          <p:cNvPicPr preferRelativeResize="0"/>
          <p:nvPr/>
        </p:nvPicPr>
        <p:blipFill rotWithShape="1">
          <a:blip r:embed="rId7">
            <a:alphaModFix/>
          </a:blip>
          <a:srcRect b="0" l="0" r="0" t="0"/>
          <a:stretch/>
        </p:blipFill>
        <p:spPr>
          <a:xfrm>
            <a:off x="6301050" y="3830600"/>
            <a:ext cx="2200275" cy="561975"/>
          </a:xfrm>
          <a:prstGeom prst="rect">
            <a:avLst/>
          </a:prstGeom>
          <a:noFill/>
          <a:ln>
            <a:noFill/>
          </a:ln>
        </p:spPr>
      </p:pic>
      <p:pic>
        <p:nvPicPr>
          <p:cNvPr id="656" name="Google Shape;656;p123"/>
          <p:cNvPicPr preferRelativeResize="0"/>
          <p:nvPr/>
        </p:nvPicPr>
        <p:blipFill rotWithShape="1">
          <a:blip r:embed="rId8">
            <a:alphaModFix/>
          </a:blip>
          <a:srcRect b="0" l="0" r="0" t="0"/>
          <a:stretch/>
        </p:blipFill>
        <p:spPr>
          <a:xfrm>
            <a:off x="6941700" y="2054913"/>
            <a:ext cx="857250" cy="428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105"/>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PROBABILITY DISTRIBUTIONS:</a:t>
            </a:r>
            <a:endParaRPr b="0" i="0" sz="2100" u="none" cap="none" strike="noStrike">
              <a:solidFill>
                <a:srgbClr val="2DC5FA"/>
              </a:solidFill>
              <a:latin typeface="Montserrat"/>
              <a:ea typeface="Montserrat"/>
              <a:cs typeface="Montserrat"/>
              <a:sym typeface="Montserrat"/>
            </a:endParaRPr>
          </a:p>
        </p:txBody>
      </p:sp>
      <p:sp>
        <p:nvSpPr>
          <p:cNvPr id="469" name="Google Shape;469;p105"/>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70" name="Google Shape;470;p105"/>
          <p:cNvSpPr txBox="1"/>
          <p:nvPr/>
        </p:nvSpPr>
        <p:spPr>
          <a:xfrm>
            <a:off x="670500" y="1695600"/>
            <a:ext cx="7930200" cy="36018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Mathematical function that gives us the probabilities of occurrence of different outcomes.</a:t>
            </a:r>
            <a:endParaRPr b="0" i="0" sz="1400" u="none" cap="none" strike="noStrike">
              <a:solidFill>
                <a:srgbClr val="000000"/>
              </a:solidFill>
              <a:latin typeface="Roboto"/>
              <a:ea typeface="Roboto"/>
              <a:cs typeface="Roboto"/>
              <a:sym typeface="Roboto"/>
            </a:endParaRPr>
          </a:p>
        </p:txBody>
      </p:sp>
      <p:pic>
        <p:nvPicPr>
          <p:cNvPr id="471" name="Google Shape;471;p105"/>
          <p:cNvPicPr preferRelativeResize="0"/>
          <p:nvPr/>
        </p:nvPicPr>
        <p:blipFill rotWithShape="1">
          <a:blip r:embed="rId4">
            <a:alphaModFix/>
          </a:blip>
          <a:srcRect b="0" l="0" r="0" t="0"/>
          <a:stretch/>
        </p:blipFill>
        <p:spPr>
          <a:xfrm>
            <a:off x="2156450" y="2095800"/>
            <a:ext cx="4775751" cy="2570500"/>
          </a:xfrm>
          <a:prstGeom prst="rect">
            <a:avLst/>
          </a:prstGeom>
          <a:noFill/>
          <a:ln>
            <a:noFill/>
          </a:ln>
        </p:spPr>
      </p:pic>
      <p:sp>
        <p:nvSpPr>
          <p:cNvPr id="472" name="Google Shape;472;p105"/>
          <p:cNvSpPr txBox="1"/>
          <p:nvPr/>
        </p:nvSpPr>
        <p:spPr>
          <a:xfrm>
            <a:off x="752325" y="3223550"/>
            <a:ext cx="236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X: temperature</a:t>
            </a:r>
            <a:endParaRPr sz="900">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P(X&gt;30)= AUC(X&gt;30)</a:t>
            </a:r>
            <a:endParaRPr sz="900">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 int_30^\infty f_X(x)ds</a:t>
            </a:r>
            <a:endParaRPr sz="900">
              <a:latin typeface="Roboto"/>
              <a:ea typeface="Roboto"/>
              <a:cs typeface="Roboto"/>
              <a:sym typeface="Roboto"/>
            </a:endParaRPr>
          </a:p>
        </p:txBody>
      </p:sp>
      <p:sp>
        <p:nvSpPr>
          <p:cNvPr id="473" name="Google Shape;473;p105"/>
          <p:cNvSpPr txBox="1"/>
          <p:nvPr/>
        </p:nvSpPr>
        <p:spPr>
          <a:xfrm>
            <a:off x="6947575" y="3531350"/>
            <a:ext cx="1573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a:t>
            </a:r>
            <a:r>
              <a:rPr lang="en" sz="900">
                <a:latin typeface="Roboto"/>
                <a:ea typeface="Roboto"/>
                <a:cs typeface="Roboto"/>
                <a:sym typeface="Roboto"/>
              </a:rPr>
              <a:t>Function f_x is density function</a:t>
            </a:r>
            <a:endParaRPr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Function F_X(a)=P(X&gt;a) probability distribution function</a:t>
            </a:r>
            <a:endParaRPr sz="9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106"/>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PMF: PROBABILITY MASS FUNCTION (DISCRETE)</a:t>
            </a:r>
            <a:endParaRPr b="0" i="0" sz="2100" u="none" cap="none" strike="noStrike">
              <a:solidFill>
                <a:srgbClr val="2DC5FA"/>
              </a:solidFill>
              <a:latin typeface="Montserrat"/>
              <a:ea typeface="Montserrat"/>
              <a:cs typeface="Montserrat"/>
              <a:sym typeface="Montserrat"/>
            </a:endParaRPr>
          </a:p>
        </p:txBody>
      </p:sp>
      <p:sp>
        <p:nvSpPr>
          <p:cNvPr id="479" name="Google Shape;479;p106"/>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80" name="Google Shape;480;p106"/>
          <p:cNvSpPr txBox="1"/>
          <p:nvPr/>
        </p:nvSpPr>
        <p:spPr>
          <a:xfrm>
            <a:off x="687575" y="1547025"/>
            <a:ext cx="7748400" cy="55404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Is a function that give us the probability that a </a:t>
            </a:r>
            <a:r>
              <a:rPr b="1" i="0" lang="en" sz="1400" u="none" cap="none" strike="noStrike">
                <a:solidFill>
                  <a:srgbClr val="FF0000"/>
                </a:solidFill>
                <a:latin typeface="Roboto"/>
                <a:ea typeface="Roboto"/>
                <a:cs typeface="Roboto"/>
                <a:sym typeface="Roboto"/>
              </a:rPr>
              <a:t>DISCRETE </a:t>
            </a:r>
            <a:r>
              <a:rPr b="0" i="0" lang="en" sz="1400" u="none" cap="none" strike="noStrike">
                <a:solidFill>
                  <a:srgbClr val="000000"/>
                </a:solidFill>
                <a:latin typeface="Roboto"/>
                <a:ea typeface="Roboto"/>
                <a:cs typeface="Roboto"/>
                <a:sym typeface="Roboto"/>
              </a:rPr>
              <a:t>random variable takes an specific  value </a:t>
            </a:r>
            <a:endParaRPr b="0" i="0" sz="1400" u="none" cap="none" strike="noStrike">
              <a:solidFill>
                <a:srgbClr val="000000"/>
              </a:solidFill>
              <a:latin typeface="Roboto"/>
              <a:ea typeface="Roboto"/>
              <a:cs typeface="Roboto"/>
              <a:sym typeface="Roboto"/>
            </a:endParaRPr>
          </a:p>
        </p:txBody>
      </p:sp>
      <p:pic>
        <p:nvPicPr>
          <p:cNvPr id="481" name="Google Shape;481;p106"/>
          <p:cNvPicPr preferRelativeResize="0"/>
          <p:nvPr/>
        </p:nvPicPr>
        <p:blipFill rotWithShape="1">
          <a:blip r:embed="rId4">
            <a:alphaModFix/>
          </a:blip>
          <a:srcRect b="54564" l="48341" r="0" t="0"/>
          <a:stretch/>
        </p:blipFill>
        <p:spPr>
          <a:xfrm>
            <a:off x="5656738" y="2425900"/>
            <a:ext cx="2499623" cy="1183348"/>
          </a:xfrm>
          <a:prstGeom prst="rect">
            <a:avLst/>
          </a:prstGeom>
          <a:noFill/>
          <a:ln>
            <a:noFill/>
          </a:ln>
        </p:spPr>
      </p:pic>
      <p:sp>
        <p:nvSpPr>
          <p:cNvPr id="482" name="Google Shape;482;p106"/>
          <p:cNvSpPr txBox="1"/>
          <p:nvPr/>
        </p:nvSpPr>
        <p:spPr>
          <a:xfrm>
            <a:off x="675575" y="2425900"/>
            <a:ext cx="26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83" name="Google Shape;483;p106"/>
          <p:cNvSpPr txBox="1"/>
          <p:nvPr/>
        </p:nvSpPr>
        <p:spPr>
          <a:xfrm>
            <a:off x="967275" y="2356800"/>
            <a:ext cx="4176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taking number bigger 3 in rolling a balanced dice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X: number we get rolling a dice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P(X&gt;3)= P(X=4)+ P(X=5)+P(X=6)= 3 * ⅙= ½</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 sum(n &gt;3) P(X=n)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P(X&gt;n) is called distribution function but P(X=n)=⅙ constant (probability mass function)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107"/>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PDF: PROBABILITY DENSITY FUNCTION (CONTINUOUS)</a:t>
            </a:r>
            <a:endParaRPr b="0" i="0" sz="2100" u="none" cap="none" strike="noStrike">
              <a:solidFill>
                <a:srgbClr val="2DC5FA"/>
              </a:solidFill>
              <a:latin typeface="Montserrat"/>
              <a:ea typeface="Montserrat"/>
              <a:cs typeface="Montserrat"/>
              <a:sym typeface="Montserrat"/>
            </a:endParaRPr>
          </a:p>
        </p:txBody>
      </p:sp>
      <p:sp>
        <p:nvSpPr>
          <p:cNvPr id="489" name="Google Shape;489;p107"/>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90" name="Google Shape;490;p107"/>
          <p:cNvSpPr txBox="1"/>
          <p:nvPr/>
        </p:nvSpPr>
        <p:spPr>
          <a:xfrm>
            <a:off x="687575" y="1547025"/>
            <a:ext cx="7748400" cy="242703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0"/>
              </a:spcBef>
              <a:spcAft>
                <a:spcPts val="0"/>
              </a:spcAft>
              <a:buClr>
                <a:srgbClr val="000000"/>
              </a:buClr>
              <a:buSzPts val="1600"/>
              <a:buFont typeface="Roboto"/>
              <a:buChar char="●"/>
            </a:pPr>
            <a:r>
              <a:rPr b="0" i="0" lang="en" sz="1600" u="none" cap="none" strike="noStrike">
                <a:solidFill>
                  <a:srgbClr val="333333"/>
                </a:solidFill>
                <a:latin typeface="Roboto"/>
                <a:ea typeface="Roboto"/>
                <a:cs typeface="Roboto"/>
                <a:sym typeface="Roboto"/>
              </a:rPr>
              <a:t>The PDF is the equivalent of PMF but for </a:t>
            </a:r>
            <a:r>
              <a:rPr b="1" i="0" lang="en" sz="1600" u="none" cap="none" strike="noStrike">
                <a:solidFill>
                  <a:srgbClr val="FF0000"/>
                </a:solidFill>
                <a:latin typeface="Roboto"/>
                <a:ea typeface="Roboto"/>
                <a:cs typeface="Roboto"/>
                <a:sym typeface="Roboto"/>
              </a:rPr>
              <a:t>continuous variables</a:t>
            </a:r>
            <a:r>
              <a:rPr b="0" i="0" lang="en" sz="1600" u="none" cap="none" strike="noStrike">
                <a:solidFill>
                  <a:srgbClr val="FF0000"/>
                </a:solidFill>
                <a:latin typeface="Roboto"/>
                <a:ea typeface="Roboto"/>
                <a:cs typeface="Roboto"/>
                <a:sym typeface="Roboto"/>
              </a:rPr>
              <a:t>.</a:t>
            </a:r>
            <a:endParaRPr b="0" i="0" sz="1600" u="none" cap="none" strike="noStrike">
              <a:solidFill>
                <a:srgbClr val="FF0000"/>
              </a:solidFill>
              <a:latin typeface="Roboto"/>
              <a:ea typeface="Roboto"/>
              <a:cs typeface="Roboto"/>
              <a:sym typeface="Roboto"/>
            </a:endParaRPr>
          </a:p>
          <a:p>
            <a:pPr indent="-330200" lvl="0" marL="457200" marR="0" rtl="0" algn="just">
              <a:lnSpc>
                <a:spcPct val="115000"/>
              </a:lnSpc>
              <a:spcBef>
                <a:spcPts val="0"/>
              </a:spcBef>
              <a:spcAft>
                <a:spcPts val="0"/>
              </a:spcAft>
              <a:buClr>
                <a:srgbClr val="333333"/>
              </a:buClr>
              <a:buSzPts val="1600"/>
              <a:buFont typeface="Roboto"/>
              <a:buChar char="●"/>
            </a:pPr>
            <a:r>
              <a:rPr b="0" i="0" lang="en" sz="1600" u="none" cap="none" strike="noStrike">
                <a:solidFill>
                  <a:srgbClr val="333333"/>
                </a:solidFill>
                <a:latin typeface="Roboto"/>
                <a:ea typeface="Roboto"/>
                <a:cs typeface="Roboto"/>
                <a:sym typeface="Roboto"/>
              </a:rPr>
              <a:t>As you can have an infinite amount of possible values between any two numbers, </a:t>
            </a:r>
            <a:r>
              <a:rPr b="1" i="0" lang="en" sz="1600" u="none" cap="none" strike="noStrike">
                <a:solidFill>
                  <a:srgbClr val="FF0000"/>
                </a:solidFill>
                <a:latin typeface="Roboto"/>
                <a:ea typeface="Roboto"/>
                <a:cs typeface="Roboto"/>
                <a:sym typeface="Roboto"/>
              </a:rPr>
              <a:t>is not possible to define the probability for every value.</a:t>
            </a:r>
            <a:endParaRPr b="1" i="0" sz="1600" u="none" cap="none" strike="noStrike">
              <a:solidFill>
                <a:srgbClr val="FF0000"/>
              </a:solidFill>
              <a:latin typeface="Roboto"/>
              <a:ea typeface="Roboto"/>
              <a:cs typeface="Roboto"/>
              <a:sym typeface="Roboto"/>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rgbClr val="333333"/>
              </a:solidFill>
              <a:latin typeface="Roboto"/>
              <a:ea typeface="Roboto"/>
              <a:cs typeface="Roboto"/>
              <a:sym typeface="Roboto"/>
            </a:endParaRPr>
          </a:p>
          <a:p>
            <a:pPr indent="-330200" lvl="0" marL="457200" marR="0" rtl="0" algn="just">
              <a:lnSpc>
                <a:spcPct val="115000"/>
              </a:lnSpc>
              <a:spcBef>
                <a:spcPts val="0"/>
              </a:spcBef>
              <a:spcAft>
                <a:spcPts val="0"/>
              </a:spcAft>
              <a:buClr>
                <a:srgbClr val="000000"/>
              </a:buClr>
              <a:buSzPts val="1600"/>
              <a:buFont typeface="Roboto"/>
              <a:buChar char="●"/>
            </a:pPr>
            <a:r>
              <a:rPr b="0" i="0" lang="en" sz="1600" u="none" cap="none" strike="noStrike">
                <a:solidFill>
                  <a:srgbClr val="333333"/>
                </a:solidFill>
                <a:latin typeface="Roboto"/>
                <a:ea typeface="Roboto"/>
                <a:cs typeface="Roboto"/>
                <a:sym typeface="Roboto"/>
              </a:rPr>
              <a:t>Therefore,  we define a</a:t>
            </a:r>
            <a:r>
              <a:rPr b="1" i="0" lang="en" sz="1600" u="none" cap="none" strike="noStrike">
                <a:solidFill>
                  <a:srgbClr val="FF0000"/>
                </a:solidFill>
                <a:latin typeface="Roboto"/>
                <a:ea typeface="Roboto"/>
                <a:cs typeface="Roboto"/>
                <a:sym typeface="Roboto"/>
              </a:rPr>
              <a:t> density of probability</a:t>
            </a:r>
            <a:r>
              <a:rPr b="0" i="0" lang="en" sz="1600" u="none" cap="none" strike="noStrike">
                <a:solidFill>
                  <a:srgbClr val="333333"/>
                </a:solidFill>
                <a:latin typeface="Roboto"/>
                <a:ea typeface="Roboto"/>
                <a:cs typeface="Roboto"/>
                <a:sym typeface="Roboto"/>
              </a:rPr>
              <a:t> rather than the probability mass. The concept is very similar to mass density in physics: its unit is </a:t>
            </a:r>
            <a:r>
              <a:rPr b="1" i="0" lang="en" sz="1600" u="none" cap="none" strike="noStrike">
                <a:solidFill>
                  <a:srgbClr val="333333"/>
                </a:solidFill>
                <a:latin typeface="Roboto"/>
                <a:ea typeface="Roboto"/>
                <a:cs typeface="Roboto"/>
                <a:sym typeface="Roboto"/>
              </a:rPr>
              <a:t>probability per unit length.</a:t>
            </a:r>
            <a:r>
              <a:rPr b="0" i="0" lang="en" sz="1600" u="none" cap="none" strike="noStrike">
                <a:solidFill>
                  <a:srgbClr val="333333"/>
                </a:solidFill>
                <a:latin typeface="Roboto"/>
                <a:ea typeface="Roboto"/>
                <a:cs typeface="Roboto"/>
                <a:sym typeface="Roboto"/>
              </a:rPr>
              <a:t> To get a feeling for PDF, consider a continuous random variable X</a:t>
            </a:r>
            <a:endParaRPr b="0" i="0" sz="16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pic>
        <p:nvPicPr>
          <p:cNvPr id="491" name="Google Shape;491;p107"/>
          <p:cNvPicPr preferRelativeResize="0"/>
          <p:nvPr/>
        </p:nvPicPr>
        <p:blipFill rotWithShape="1">
          <a:blip r:embed="rId4">
            <a:alphaModFix/>
          </a:blip>
          <a:srcRect b="0" l="0" r="0" t="0"/>
          <a:stretch/>
        </p:blipFill>
        <p:spPr>
          <a:xfrm>
            <a:off x="3053813" y="4013350"/>
            <a:ext cx="2336007" cy="328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108"/>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CDF: CUMULATIVE DISTRIBUTION FUNCTION</a:t>
            </a:r>
            <a:endParaRPr b="0" i="0" sz="2100" u="none" cap="none" strike="noStrike">
              <a:solidFill>
                <a:srgbClr val="2DC5FA"/>
              </a:solidFill>
              <a:latin typeface="Montserrat"/>
              <a:ea typeface="Montserrat"/>
              <a:cs typeface="Montserrat"/>
              <a:sym typeface="Montserrat"/>
            </a:endParaRPr>
          </a:p>
        </p:txBody>
      </p:sp>
      <p:sp>
        <p:nvSpPr>
          <p:cNvPr id="497" name="Google Shape;497;p108"/>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98" name="Google Shape;498;p108"/>
          <p:cNvSpPr txBox="1"/>
          <p:nvPr/>
        </p:nvSpPr>
        <p:spPr>
          <a:xfrm>
            <a:off x="687575" y="1547025"/>
            <a:ext cx="7748400" cy="61506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Roboto"/>
              <a:buChar char="●"/>
            </a:pPr>
            <a:r>
              <a:rPr b="0" i="0" lang="en" sz="1400" u="none" cap="none" strike="noStrike">
                <a:solidFill>
                  <a:srgbClr val="333333"/>
                </a:solidFill>
                <a:latin typeface="Roboto"/>
                <a:ea typeface="Roboto"/>
                <a:cs typeface="Roboto"/>
                <a:sym typeface="Roboto"/>
              </a:rPr>
              <a:t>The CDF is a function that gives the probability of getting any value smaller or equal to a given value:</a:t>
            </a:r>
            <a:endParaRPr b="0" i="0" sz="1600" u="none" cap="none" strike="noStrike">
              <a:solidFill>
                <a:srgbClr val="000000"/>
              </a:solidFill>
              <a:latin typeface="Roboto"/>
              <a:ea typeface="Roboto"/>
              <a:cs typeface="Roboto"/>
              <a:sym typeface="Roboto"/>
            </a:endParaRPr>
          </a:p>
        </p:txBody>
      </p:sp>
      <p:pic>
        <p:nvPicPr>
          <p:cNvPr id="499" name="Google Shape;499;p108"/>
          <p:cNvPicPr preferRelativeResize="0"/>
          <p:nvPr/>
        </p:nvPicPr>
        <p:blipFill rotWithShape="1">
          <a:blip r:embed="rId4">
            <a:alphaModFix/>
          </a:blip>
          <a:srcRect b="0" l="0" r="0" t="0"/>
          <a:stretch/>
        </p:blipFill>
        <p:spPr>
          <a:xfrm>
            <a:off x="1124275" y="2944500"/>
            <a:ext cx="2264569" cy="357187"/>
          </a:xfrm>
          <a:prstGeom prst="rect">
            <a:avLst/>
          </a:prstGeom>
          <a:noFill/>
          <a:ln>
            <a:noFill/>
          </a:ln>
        </p:spPr>
      </p:pic>
      <p:pic>
        <p:nvPicPr>
          <p:cNvPr id="500" name="Google Shape;500;p108"/>
          <p:cNvPicPr preferRelativeResize="0"/>
          <p:nvPr/>
        </p:nvPicPr>
        <p:blipFill rotWithShape="1">
          <a:blip r:embed="rId5">
            <a:alphaModFix/>
          </a:blip>
          <a:srcRect b="0" l="0" r="0" t="0"/>
          <a:stretch/>
        </p:blipFill>
        <p:spPr>
          <a:xfrm>
            <a:off x="4296100" y="2109862"/>
            <a:ext cx="3255449" cy="1599161"/>
          </a:xfrm>
          <a:prstGeom prst="rect">
            <a:avLst/>
          </a:prstGeom>
          <a:noFill/>
          <a:ln>
            <a:noFill/>
          </a:ln>
        </p:spPr>
      </p:pic>
      <p:sp>
        <p:nvSpPr>
          <p:cNvPr id="501" name="Google Shape;501;p108"/>
          <p:cNvSpPr txBox="1"/>
          <p:nvPr/>
        </p:nvSpPr>
        <p:spPr>
          <a:xfrm>
            <a:off x="1013425" y="3917430"/>
            <a:ext cx="7336500" cy="36018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How much probability we will have if we add probabilities until a given value?</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109"/>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DISCRETE DISTRIBUTIONS: BERNOULLI DISTRIBUTION</a:t>
            </a:r>
            <a:endParaRPr b="0" i="0" sz="2100" u="none" cap="none" strike="noStrike">
              <a:solidFill>
                <a:srgbClr val="2E2E2E"/>
              </a:solidFill>
              <a:latin typeface="Montserrat"/>
              <a:ea typeface="Montserrat"/>
              <a:cs typeface="Montserrat"/>
              <a:sym typeface="Montserrat"/>
            </a:endParaRPr>
          </a:p>
        </p:txBody>
      </p:sp>
      <p:sp>
        <p:nvSpPr>
          <p:cNvPr id="507" name="Google Shape;507;p109"/>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08" name="Google Shape;508;p109"/>
          <p:cNvSpPr txBox="1"/>
          <p:nvPr/>
        </p:nvSpPr>
        <p:spPr>
          <a:xfrm>
            <a:off x="707225" y="1674025"/>
            <a:ext cx="7758000" cy="294678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21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Bernoulli event is one for which the probability the </a:t>
            </a:r>
            <a:r>
              <a:rPr b="1" i="0" lang="en" sz="1800" u="none" cap="none" strike="noStrike">
                <a:solidFill>
                  <a:srgbClr val="172B4D"/>
                </a:solidFill>
                <a:highlight>
                  <a:srgbClr val="FFFFFF"/>
                </a:highlight>
                <a:latin typeface="Roboto"/>
                <a:ea typeface="Roboto"/>
                <a:cs typeface="Roboto"/>
                <a:sym typeface="Roboto"/>
              </a:rPr>
              <a:t>event occurs is p</a:t>
            </a:r>
            <a:r>
              <a:rPr b="0" i="0" lang="en" sz="1800" u="none" cap="none" strike="noStrike">
                <a:solidFill>
                  <a:srgbClr val="172B4D"/>
                </a:solidFill>
                <a:highlight>
                  <a:srgbClr val="FFFFFF"/>
                </a:highlight>
                <a:latin typeface="Roboto"/>
                <a:ea typeface="Roboto"/>
                <a:cs typeface="Roboto"/>
                <a:sym typeface="Roboto"/>
              </a:rPr>
              <a:t> and the probability the </a:t>
            </a:r>
            <a:r>
              <a:rPr b="1" i="0" lang="en" sz="1800" u="none" cap="none" strike="noStrike">
                <a:solidFill>
                  <a:srgbClr val="172B4D"/>
                </a:solidFill>
                <a:highlight>
                  <a:srgbClr val="FFFFFF"/>
                </a:highlight>
                <a:latin typeface="Roboto"/>
                <a:ea typeface="Roboto"/>
                <a:cs typeface="Roboto"/>
                <a:sym typeface="Roboto"/>
              </a:rPr>
              <a:t>event does not occur is 1-p</a:t>
            </a:r>
            <a:r>
              <a:rPr b="0" i="0" lang="en" sz="1800" u="none" cap="none" strike="noStrike">
                <a:solidFill>
                  <a:srgbClr val="172B4D"/>
                </a:solidFill>
                <a:highlight>
                  <a:srgbClr val="FFFFFF"/>
                </a:highlight>
                <a:latin typeface="Roboto"/>
                <a:ea typeface="Roboto"/>
                <a:cs typeface="Roboto"/>
                <a:sym typeface="Roboto"/>
              </a:rPr>
              <a:t>; i.e., the event </a:t>
            </a:r>
            <a:r>
              <a:rPr b="1" i="0" lang="en" sz="1800" u="none" cap="none" strike="noStrike">
                <a:solidFill>
                  <a:srgbClr val="FF0000"/>
                </a:solidFill>
                <a:highlight>
                  <a:srgbClr val="FFFFFF"/>
                </a:highlight>
                <a:latin typeface="Roboto"/>
                <a:ea typeface="Roboto"/>
                <a:cs typeface="Roboto"/>
                <a:sym typeface="Roboto"/>
              </a:rPr>
              <a:t>only  has two possible outcomes</a:t>
            </a:r>
            <a:r>
              <a:rPr b="0" i="0" lang="en" sz="1800" u="none" cap="none" strike="noStrike">
                <a:solidFill>
                  <a:srgbClr val="172B4D"/>
                </a:solidFill>
                <a:highlight>
                  <a:srgbClr val="FFFFFF"/>
                </a:highlight>
                <a:latin typeface="Roboto"/>
                <a:ea typeface="Roboto"/>
                <a:cs typeface="Roboto"/>
                <a:sym typeface="Roboto"/>
              </a:rPr>
              <a:t> (usually viewed as success or failure) occurring with probability p and 1-p, respectively</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09" name="Google Shape;509;p109"/>
          <p:cNvPicPr preferRelativeResize="0"/>
          <p:nvPr/>
        </p:nvPicPr>
        <p:blipFill rotWithShape="1">
          <a:blip r:embed="rId4">
            <a:alphaModFix/>
          </a:blip>
          <a:srcRect b="0" l="0" r="44062" t="5248"/>
          <a:stretch/>
        </p:blipFill>
        <p:spPr>
          <a:xfrm>
            <a:off x="6377350" y="2856465"/>
            <a:ext cx="1621550" cy="1854046"/>
          </a:xfrm>
          <a:prstGeom prst="rect">
            <a:avLst/>
          </a:prstGeom>
          <a:noFill/>
          <a:ln>
            <a:noFill/>
          </a:ln>
        </p:spPr>
      </p:pic>
      <p:pic>
        <p:nvPicPr>
          <p:cNvPr id="510" name="Google Shape;510;p109"/>
          <p:cNvPicPr preferRelativeResize="0"/>
          <p:nvPr/>
        </p:nvPicPr>
        <p:blipFill rotWithShape="1">
          <a:blip r:embed="rId5">
            <a:alphaModFix/>
          </a:blip>
          <a:srcRect b="0" l="0" r="0" t="0"/>
          <a:stretch/>
        </p:blipFill>
        <p:spPr>
          <a:xfrm>
            <a:off x="2571750" y="2980305"/>
            <a:ext cx="2499976" cy="1606365"/>
          </a:xfrm>
          <a:prstGeom prst="rect">
            <a:avLst/>
          </a:prstGeom>
          <a:noFill/>
          <a:ln>
            <a:noFill/>
          </a:ln>
        </p:spPr>
      </p:pic>
      <p:sp>
        <p:nvSpPr>
          <p:cNvPr id="511" name="Google Shape;511;p109"/>
          <p:cNvSpPr txBox="1"/>
          <p:nvPr/>
        </p:nvSpPr>
        <p:spPr>
          <a:xfrm>
            <a:off x="629500" y="2756000"/>
            <a:ext cx="18963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Bag 4 white balls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And 6 black balls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P(black ball)=6/10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P(white ball)= 4/10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X: black ball from the bag</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X follows Bernoulli(p) p= 6/10</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110"/>
          <p:cNvSpPr txBox="1"/>
          <p:nvPr/>
        </p:nvSpPr>
        <p:spPr>
          <a:xfrm>
            <a:off x="585600" y="909400"/>
            <a:ext cx="8051100" cy="7111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DISCRETE DISTRIBUTIONS: BINOMIAL DISTRIBUTION</a:t>
            </a:r>
            <a:endParaRPr b="0" i="0" sz="2100" u="none" cap="none" strike="noStrike">
              <a:solidFill>
                <a:srgbClr val="2E2E2E"/>
              </a:solidFill>
              <a:latin typeface="Montserrat"/>
              <a:ea typeface="Montserrat"/>
              <a:cs typeface="Montserrat"/>
              <a:sym typeface="Montserrat"/>
            </a:endParaRPr>
          </a:p>
        </p:txBody>
      </p:sp>
      <p:sp>
        <p:nvSpPr>
          <p:cNvPr id="517" name="Google Shape;517;p110"/>
          <p:cNvSpPr txBox="1"/>
          <p:nvPr/>
        </p:nvSpPr>
        <p:spPr>
          <a:xfrm>
            <a:off x="94250" y="436475"/>
            <a:ext cx="2062200" cy="21843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18" name="Google Shape;518;p110"/>
          <p:cNvSpPr txBox="1"/>
          <p:nvPr/>
        </p:nvSpPr>
        <p:spPr>
          <a:xfrm>
            <a:off x="707225" y="1390545"/>
            <a:ext cx="7758000" cy="323028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2100"/>
              </a:spcBef>
              <a:spcAft>
                <a:spcPts val="0"/>
              </a:spcAft>
              <a:buClr>
                <a:srgbClr val="172B4D"/>
              </a:buClr>
              <a:buSzPts val="1600"/>
              <a:buFont typeface="Roboto"/>
              <a:buChar char="●"/>
            </a:pPr>
            <a:r>
              <a:rPr b="0" i="0" lang="en" sz="1050" u="none" cap="none" strike="noStrike">
                <a:solidFill>
                  <a:srgbClr val="172B4D"/>
                </a:solidFill>
                <a:highlight>
                  <a:srgbClr val="FFFFFF"/>
                </a:highlight>
                <a:latin typeface="Roboto"/>
                <a:ea typeface="Roboto"/>
                <a:cs typeface="Roboto"/>
                <a:sym typeface="Roboto"/>
              </a:rPr>
              <a:t> </a:t>
            </a:r>
            <a:r>
              <a:rPr b="0" i="0" lang="en" sz="1800" u="none" cap="none" strike="noStrike">
                <a:solidFill>
                  <a:srgbClr val="172B4D"/>
                </a:solidFill>
                <a:highlight>
                  <a:srgbClr val="FFFFFF"/>
                </a:highlight>
                <a:latin typeface="Roboto"/>
                <a:ea typeface="Roboto"/>
                <a:cs typeface="Roboto"/>
                <a:sym typeface="Roboto"/>
              </a:rPr>
              <a:t>When ”n” independent Bernoulli's experiments are conducted, it gives rise to a binomial distribution. Each of the </a:t>
            </a:r>
            <a:r>
              <a:rPr b="0" i="0" lang="en" sz="1800" u="none" cap="none" strike="noStrike">
                <a:solidFill>
                  <a:srgbClr val="172B4D"/>
                </a:solidFill>
                <a:highlight>
                  <a:srgbClr val="F4F5F7"/>
                </a:highlight>
                <a:latin typeface="Roboto"/>
                <a:ea typeface="Roboto"/>
                <a:cs typeface="Roboto"/>
                <a:sym typeface="Roboto"/>
              </a:rPr>
              <a:t>n</a:t>
            </a:r>
            <a:r>
              <a:rPr b="0" i="0" lang="en" sz="1800" u="none" cap="none" strike="noStrike">
                <a:solidFill>
                  <a:srgbClr val="172B4D"/>
                </a:solidFill>
                <a:highlight>
                  <a:srgbClr val="FFFFFF"/>
                </a:highlight>
                <a:latin typeface="Roboto"/>
                <a:ea typeface="Roboto"/>
                <a:cs typeface="Roboto"/>
                <a:sym typeface="Roboto"/>
              </a:rPr>
              <a:t> experiments is either a success or a failure with a probability of success </a:t>
            </a:r>
            <a:r>
              <a:rPr b="0" i="0" lang="en" sz="1800" u="none" cap="none" strike="noStrike">
                <a:solidFill>
                  <a:srgbClr val="172B4D"/>
                </a:solidFill>
                <a:highlight>
                  <a:srgbClr val="F4F5F7"/>
                </a:highlight>
                <a:latin typeface="Roboto"/>
                <a:ea typeface="Roboto"/>
                <a:cs typeface="Roboto"/>
                <a:sym typeface="Roboto"/>
              </a:rPr>
              <a:t>p</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rPr b="0" i="0" lang="en" sz="1800" u="none" cap="none" strike="noStrike">
                <a:solidFill>
                  <a:srgbClr val="172B4D"/>
                </a:solidFill>
                <a:highlight>
                  <a:srgbClr val="FFFFFF"/>
                </a:highlight>
                <a:latin typeface="Roboto"/>
                <a:ea typeface="Roboto"/>
                <a:cs typeface="Roboto"/>
                <a:sym typeface="Roboto"/>
              </a:rPr>
              <a:t>coin</a:t>
            </a:r>
            <a:r>
              <a:rPr b="1" i="0" lang="en" sz="1800" u="none" cap="none" strike="noStrike">
                <a:solidFill>
                  <a:srgbClr val="172B4D"/>
                </a:solidFill>
                <a:highlight>
                  <a:srgbClr val="FFFFFF"/>
                </a:highlight>
                <a:latin typeface="Roboto"/>
                <a:ea typeface="Roboto"/>
                <a:cs typeface="Roboto"/>
                <a:sym typeface="Roboto"/>
              </a:rPr>
              <a:t> launched n times</a:t>
            </a:r>
            <a:r>
              <a:rPr b="0" i="0" lang="en" sz="1800" u="none" cap="none" strike="noStrike">
                <a:solidFill>
                  <a:srgbClr val="172B4D"/>
                </a:solidFill>
                <a:highlight>
                  <a:srgbClr val="FFFFFF"/>
                </a:highlight>
                <a:latin typeface="Roboto"/>
                <a:ea typeface="Roboto"/>
                <a:cs typeface="Roboto"/>
                <a:sym typeface="Roboto"/>
              </a:rPr>
              <a:t> example with x heads.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19" name="Google Shape;519;p110"/>
          <p:cNvPicPr preferRelativeResize="0"/>
          <p:nvPr/>
        </p:nvPicPr>
        <p:blipFill rotWithShape="1">
          <a:blip r:embed="rId4">
            <a:alphaModFix/>
          </a:blip>
          <a:srcRect b="0" l="0" r="0" t="0"/>
          <a:stretch/>
        </p:blipFill>
        <p:spPr>
          <a:xfrm>
            <a:off x="707225" y="2479555"/>
            <a:ext cx="3971925" cy="378619"/>
          </a:xfrm>
          <a:prstGeom prst="rect">
            <a:avLst/>
          </a:prstGeom>
          <a:noFill/>
          <a:ln>
            <a:noFill/>
          </a:ln>
        </p:spPr>
      </p:pic>
      <p:pic>
        <p:nvPicPr>
          <p:cNvPr id="520" name="Google Shape;520;p110"/>
          <p:cNvPicPr preferRelativeResize="0"/>
          <p:nvPr/>
        </p:nvPicPr>
        <p:blipFill rotWithShape="1">
          <a:blip r:embed="rId5">
            <a:alphaModFix/>
          </a:blip>
          <a:srcRect b="0" l="0" r="0" t="0"/>
          <a:stretch/>
        </p:blipFill>
        <p:spPr>
          <a:xfrm>
            <a:off x="6300375" y="2572422"/>
            <a:ext cx="1628775" cy="192882"/>
          </a:xfrm>
          <a:prstGeom prst="rect">
            <a:avLst/>
          </a:prstGeom>
          <a:noFill/>
          <a:ln>
            <a:noFill/>
          </a:ln>
        </p:spPr>
      </p:pic>
      <p:pic>
        <p:nvPicPr>
          <p:cNvPr id="521" name="Google Shape;521;p110"/>
          <p:cNvPicPr preferRelativeResize="0"/>
          <p:nvPr/>
        </p:nvPicPr>
        <p:blipFill rotWithShape="1">
          <a:blip r:embed="rId6">
            <a:alphaModFix/>
          </a:blip>
          <a:srcRect b="0" l="0" r="0" t="0"/>
          <a:stretch/>
        </p:blipFill>
        <p:spPr>
          <a:xfrm>
            <a:off x="6402503" y="3234449"/>
            <a:ext cx="2160575" cy="904925"/>
          </a:xfrm>
          <a:prstGeom prst="rect">
            <a:avLst/>
          </a:prstGeom>
          <a:noFill/>
          <a:ln>
            <a:noFill/>
          </a:ln>
        </p:spPr>
      </p:pic>
      <p:sp>
        <p:nvSpPr>
          <p:cNvPr id="522" name="Google Shape;522;p110"/>
          <p:cNvSpPr txBox="1"/>
          <p:nvPr/>
        </p:nvSpPr>
        <p:spPr>
          <a:xfrm>
            <a:off x="3631150" y="3692575"/>
            <a:ext cx="44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23" name="Google Shape;523;p110"/>
          <p:cNvSpPr txBox="1"/>
          <p:nvPr/>
        </p:nvSpPr>
        <p:spPr>
          <a:xfrm>
            <a:off x="767675" y="2963275"/>
            <a:ext cx="5373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Coin 10 times biased p(heads)= ⅓</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X: getting heads in 10 experiments</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P(X=4)= “we have choose 4 heads from these 10” * (1/3)*(1/3)*(1/3)*(1/3)* (2/3)^6</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Binomial(n,p): n=10, p=1/3</a:t>
            </a:r>
            <a:endParaRPr sz="10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11"/>
          <p:cNvSpPr txBox="1"/>
          <p:nvPr>
            <p:ph type="ctrTitle"/>
          </p:nvPr>
        </p:nvSpPr>
        <p:spPr>
          <a:xfrm>
            <a:off x="311708" y="744575"/>
            <a:ext cx="8520600" cy="205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
              <a:t>X: number clicks on a webpage that you enter your customers to enter for ads purpose (you win money if people click)</a:t>
            </a:r>
            <a:endParaRPr sz="1100"/>
          </a:p>
          <a:p>
            <a:pPr indent="0" lvl="0" marL="0" rtl="0" algn="l">
              <a:spcBef>
                <a:spcPts val="0"/>
              </a:spcBef>
              <a:spcAft>
                <a:spcPts val="0"/>
              </a:spcAft>
              <a:buNone/>
            </a:pPr>
            <a:r>
              <a:rPr lang="en" sz="1100"/>
              <a:t>Plot like in </a:t>
            </a:r>
            <a:r>
              <a:rPr lang="en" sz="1100" u="sng">
                <a:solidFill>
                  <a:schemeClr val="hlink"/>
                </a:solidFill>
                <a:hlinkClick r:id="rId3"/>
              </a:rPr>
              <a:t>https://en.wikipedia.org/wiki/Poisson_distribution#/media/File:Poisson_pmf.svg</a:t>
            </a:r>
            <a:endParaRPr sz="1100"/>
          </a:p>
          <a:p>
            <a:pPr indent="0" lvl="0" marL="0" rtl="0" algn="l">
              <a:spcBef>
                <a:spcPts val="0"/>
              </a:spcBef>
              <a:spcAft>
                <a:spcPts val="0"/>
              </a:spcAft>
              <a:buNone/>
            </a:pPr>
            <a:r>
              <a:rPr lang="en" sz="1100"/>
              <a:t>Plot explains number clicks on the page; you collected data and now you know in one month how many clicks you had in intervals hours. If you guess that this distribution is Poisson you are very lucky because </a:t>
            </a:r>
            <a:r>
              <a:rPr lang="en" sz="1100"/>
              <a:t>you</a:t>
            </a:r>
            <a:r>
              <a:rPr lang="en" sz="1100"/>
              <a:t>  can calculate the avg number clicks per hour (not empirically and this makes you free of not having enough data) is the parameter lambda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How to find lambda? The technology you use is Hypothesis testing (next episode)</a:t>
            </a:r>
            <a:endParaRPr sz="1100"/>
          </a:p>
          <a:p>
            <a:pPr indent="0" lvl="0" marL="0" rtl="0" algn="l">
              <a:spcBef>
                <a:spcPts val="0"/>
              </a:spcBef>
              <a:spcAft>
                <a:spcPts val="0"/>
              </a:spcAft>
              <a:buNone/>
            </a:pPr>
            <a:r>
              <a:t/>
            </a:r>
            <a:endParaRPr sz="1400"/>
          </a:p>
        </p:txBody>
      </p:sp>
      <p:sp>
        <p:nvSpPr>
          <p:cNvPr id="529" name="Google Shape;529;p1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why prob distributions matter</a:t>
            </a:r>
            <a:endParaRPr/>
          </a:p>
        </p:txBody>
      </p:sp>
      <p:sp>
        <p:nvSpPr>
          <p:cNvPr id="530" name="Google Shape;530;p111"/>
          <p:cNvSpPr txBox="1"/>
          <p:nvPr/>
        </p:nvSpPr>
        <p:spPr>
          <a:xfrm>
            <a:off x="606475" y="3646500"/>
            <a:ext cx="78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If you get 1 eur per click and the avg number clicks is lambda then you will receive 1*lambda euros. Eg lambda =10000 (Hypothesis testing)</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